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Roboto Condensed Bold" charset="1" panose="02000000000000000000"/>
      <p:regular r:id="rId39"/>
    </p:embeddedFont>
    <p:embeddedFont>
      <p:font typeface="Roboto Condensed" charset="1" panose="02000000000000000000"/>
      <p:regular r:id="rId40"/>
    </p:embeddedFont>
    <p:embeddedFont>
      <p:font typeface="Poppins Ultra-Bold" charset="1" panose="000009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Relationship Id="rId8" Target="../media/image20.jpe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7.pn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jpe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5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EfFmtI7I.mp4" Type="http://schemas.openxmlformats.org/officeDocument/2006/relationships/video"/><Relationship Id="rId4" Target="../media/VAGEfFmtI7I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16" Target="../media/image66.png" Type="http://schemas.openxmlformats.org/officeDocument/2006/relationships/image"/><Relationship Id="rId17" Target="../media/image6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358946" y="7300031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3978" y="4115522"/>
            <a:ext cx="7721167" cy="192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93"/>
              </a:lnSpc>
            </a:pPr>
            <a:r>
              <a:rPr lang="en-US" sz="11209">
                <a:solidFill>
                  <a:srgbClr val="000000"/>
                </a:solidFill>
                <a:latin typeface="Roboto Condensed Bold"/>
              </a:rPr>
              <a:t>Chest Check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37739" y="978904"/>
            <a:ext cx="8359819" cy="8359819"/>
            <a:chOff x="0" y="0"/>
            <a:chExt cx="837653" cy="837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8001" y="1403561"/>
            <a:ext cx="7941299" cy="7567817"/>
            <a:chOff x="0" y="0"/>
            <a:chExt cx="85291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2913" cy="812800"/>
            </a:xfrm>
            <a:custGeom>
              <a:avLst/>
              <a:gdLst/>
              <a:ahLst/>
              <a:cxnLst/>
              <a:rect r="r" b="b" t="t" l="l"/>
              <a:pathLst>
                <a:path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25359" y="1595194"/>
            <a:ext cx="7184580" cy="7184551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13317649" y="-255505"/>
            <a:ext cx="5386633" cy="10773266"/>
          </a:xfrm>
          <a:custGeom>
            <a:avLst/>
            <a:gdLst/>
            <a:ahLst/>
            <a:cxnLst/>
            <a:rect r="r" b="b" t="t" l="l"/>
            <a:pathLst>
              <a:path h="10773266" w="5386633">
                <a:moveTo>
                  <a:pt x="0" y="0"/>
                </a:moveTo>
                <a:lnTo>
                  <a:pt x="5386633" y="0"/>
                </a:lnTo>
                <a:lnTo>
                  <a:pt x="5386633" y="10773266"/>
                </a:lnTo>
                <a:lnTo>
                  <a:pt x="0" y="1077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5715095" y="4211931"/>
            <a:ext cx="6258360" cy="1838393"/>
          </a:xfrm>
          <a:custGeom>
            <a:avLst/>
            <a:gdLst/>
            <a:ahLst/>
            <a:cxnLst/>
            <a:rect r="r" b="b" t="t" l="l"/>
            <a:pathLst>
              <a:path h="1838393" w="6258360">
                <a:moveTo>
                  <a:pt x="0" y="0"/>
                </a:moveTo>
                <a:lnTo>
                  <a:pt x="6258361" y="0"/>
                </a:lnTo>
                <a:lnTo>
                  <a:pt x="6258361" y="1838394"/>
                </a:lnTo>
                <a:lnTo>
                  <a:pt x="0" y="183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523912" y="1709358"/>
            <a:ext cx="529810" cy="5298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53112" y="7967718"/>
            <a:ext cx="529810" cy="5298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53722" y="242538"/>
            <a:ext cx="998876" cy="99887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030490" y="9338723"/>
            <a:ext cx="958870" cy="9588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453112" y="1447009"/>
            <a:ext cx="7425683" cy="7425653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865" t="0" r="-4722" b="-958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6428" y="3767322"/>
            <a:ext cx="14475143" cy="23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7"/>
              </a:lnSpc>
            </a:pPr>
            <a:r>
              <a:rPr lang="en-US" sz="13490">
                <a:solidFill>
                  <a:srgbClr val="000000"/>
                </a:solidFill>
                <a:latin typeface="Roboto Condensed Bold"/>
              </a:rPr>
              <a:t>Artificial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4444">
            <a:off x="-2369979" y="768597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3" y="0"/>
                </a:lnTo>
                <a:lnTo>
                  <a:pt x="11109843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41216">
            <a:off x="-646707" y="-2769535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648" y="353899"/>
            <a:ext cx="7527731" cy="120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7015">
                <a:solidFill>
                  <a:srgbClr val="000000"/>
                </a:solidFill>
                <a:latin typeface="Roboto Condensed Bold"/>
              </a:rPr>
              <a:t>Artificial Intelligence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86914" y="0"/>
            <a:ext cx="9036976" cy="903694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5321" y="6127741"/>
            <a:ext cx="10211593" cy="93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1"/>
              </a:lnSpc>
              <a:spcBef>
                <a:spcPct val="0"/>
              </a:spcBef>
            </a:pPr>
            <a:r>
              <a:rPr lang="en-US" sz="5379">
                <a:solidFill>
                  <a:srgbClr val="000000"/>
                </a:solidFill>
                <a:latin typeface="Roboto Condensed Bold"/>
              </a:rPr>
              <a:t>AI is a set of </a:t>
            </a:r>
            <a:r>
              <a:rPr lang="en-US" sz="5379">
                <a:solidFill>
                  <a:srgbClr val="F37335"/>
                </a:solidFill>
                <a:latin typeface="Roboto Condensed Bold"/>
              </a:rPr>
              <a:t>mathematical equations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983" y="4850268"/>
            <a:ext cx="9413427" cy="92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1"/>
              </a:lnSpc>
            </a:pPr>
            <a:r>
              <a:rPr lang="en-US" sz="5379">
                <a:solidFill>
                  <a:srgbClr val="000000"/>
                </a:solidFill>
                <a:latin typeface="Roboto Condensed Bold"/>
              </a:rPr>
              <a:t>Artificial intelligence is </a:t>
            </a:r>
            <a:r>
              <a:rPr lang="en-US" sz="5379">
                <a:solidFill>
                  <a:srgbClr val="F37335"/>
                </a:solidFill>
                <a:latin typeface="Roboto Condensed Bold"/>
              </a:rPr>
              <a:t>not magic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6577" y="7007544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75785">
            <a:off x="-889154" y="-3072814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8006" y="458670"/>
            <a:ext cx="5911679" cy="5236452"/>
          </a:xfrm>
          <a:custGeom>
            <a:avLst/>
            <a:gdLst/>
            <a:ahLst/>
            <a:cxnLst/>
            <a:rect r="r" b="b" t="t" l="l"/>
            <a:pathLst>
              <a:path h="5236452" w="5911679">
                <a:moveTo>
                  <a:pt x="0" y="0"/>
                </a:moveTo>
                <a:lnTo>
                  <a:pt x="5911679" y="0"/>
                </a:lnTo>
                <a:lnTo>
                  <a:pt x="5911679" y="5236453"/>
                </a:lnTo>
                <a:lnTo>
                  <a:pt x="0" y="5236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387" y="4862106"/>
            <a:ext cx="11768356" cy="256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75"/>
              </a:lnSpc>
              <a:spcBef>
                <a:spcPct val="0"/>
              </a:spcBef>
            </a:pPr>
            <a:r>
              <a:rPr lang="en-US" sz="4910">
                <a:solidFill>
                  <a:srgbClr val="F37335"/>
                </a:solidFill>
                <a:latin typeface="Roboto Condensed Bold"/>
              </a:rPr>
              <a:t>classification</a:t>
            </a:r>
            <a:r>
              <a:rPr lang="en-US" sz="4910">
                <a:solidFill>
                  <a:srgbClr val="000000"/>
                </a:solidFill>
                <a:latin typeface="Roboto Condensed Bold"/>
              </a:rPr>
              <a:t> is a process where AI systems are trained to categorize data into predefined classes or labels.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441" y="296745"/>
            <a:ext cx="6041827" cy="14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z="8630">
                <a:solidFill>
                  <a:srgbClr val="000000"/>
                </a:solidFill>
                <a:latin typeface="Roboto Condensed Bold"/>
              </a:rPr>
              <a:t>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6312" y="3244481"/>
            <a:ext cx="12637818" cy="420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2"/>
              </a:lnSpc>
            </a:pPr>
            <a:r>
              <a:rPr lang="en-US" sz="12066">
                <a:solidFill>
                  <a:srgbClr val="000000"/>
                </a:solidFill>
                <a:latin typeface="Roboto Condensed Bold"/>
              </a:rPr>
              <a:t>How classification works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54906" y="-432312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8278" y="329618"/>
            <a:ext cx="9135876" cy="9157130"/>
            <a:chOff x="0" y="0"/>
            <a:chExt cx="12181168" cy="122095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181168" cy="12209507"/>
              <a:chOff x="0" y="0"/>
              <a:chExt cx="812800" cy="8146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4691"/>
              </a:xfrm>
              <a:custGeom>
                <a:avLst/>
                <a:gdLst/>
                <a:ahLst/>
                <a:cxnLst/>
                <a:rect r="r" b="b" t="t" l="l"/>
                <a:pathLst>
                  <a:path h="814691" w="812800">
                    <a:moveTo>
                      <a:pt x="406400" y="0"/>
                    </a:moveTo>
                    <a:cubicBezTo>
                      <a:pt x="181951" y="0"/>
                      <a:pt x="0" y="182375"/>
                      <a:pt x="0" y="407345"/>
                    </a:cubicBezTo>
                    <a:cubicBezTo>
                      <a:pt x="0" y="632316"/>
                      <a:pt x="181951" y="814691"/>
                      <a:pt x="406400" y="814691"/>
                    </a:cubicBezTo>
                    <a:cubicBezTo>
                      <a:pt x="630849" y="814691"/>
                      <a:pt x="812800" y="632316"/>
                      <a:pt x="812800" y="407345"/>
                    </a:cubicBezTo>
                    <a:cubicBezTo>
                      <a:pt x="812800" y="182375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50348" t="0" r="0" b="0"/>
                </a:stretch>
              </a:blip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39871" y="3284342"/>
              <a:ext cx="2043707" cy="2018161"/>
            </a:xfrm>
            <a:custGeom>
              <a:avLst/>
              <a:gdLst/>
              <a:ahLst/>
              <a:cxnLst/>
              <a:rect r="r" b="b" t="t" l="l"/>
              <a:pathLst>
                <a:path h="2018161" w="2043707">
                  <a:moveTo>
                    <a:pt x="0" y="0"/>
                  </a:moveTo>
                  <a:lnTo>
                    <a:pt x="2043707" y="0"/>
                  </a:lnTo>
                  <a:lnTo>
                    <a:pt x="2043707" y="2018161"/>
                  </a:lnTo>
                  <a:lnTo>
                    <a:pt x="0" y="2018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568736" y="2877919"/>
              <a:ext cx="1313137" cy="1296722"/>
            </a:xfrm>
            <a:custGeom>
              <a:avLst/>
              <a:gdLst/>
              <a:ahLst/>
              <a:cxnLst/>
              <a:rect r="r" b="b" t="t" l="l"/>
              <a:pathLst>
                <a:path h="1296722" w="1313137">
                  <a:moveTo>
                    <a:pt x="0" y="0"/>
                  </a:moveTo>
                  <a:lnTo>
                    <a:pt x="1313136" y="0"/>
                  </a:lnTo>
                  <a:lnTo>
                    <a:pt x="1313136" y="1296723"/>
                  </a:lnTo>
                  <a:lnTo>
                    <a:pt x="0" y="1296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5494" y="3135644"/>
            <a:ext cx="9722401" cy="8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4">
                <a:solidFill>
                  <a:srgbClr val="000000"/>
                </a:solidFill>
                <a:latin typeface="Roboto Condensed Bold"/>
              </a:rPr>
              <a:t>Classification works across </a:t>
            </a:r>
            <a:r>
              <a:rPr lang="en-US" sz="4924">
                <a:solidFill>
                  <a:srgbClr val="F47C00"/>
                </a:solidFill>
                <a:latin typeface="Roboto Condensed Bold"/>
                <a:ea typeface="Roboto Condensed Bold"/>
              </a:rPr>
              <a:t>featu﻿re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76304" y="148643"/>
            <a:ext cx="4654169" cy="151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1"/>
              </a:lnSpc>
            </a:pPr>
            <a:r>
              <a:rPr lang="en-US" sz="8822">
                <a:solidFill>
                  <a:srgbClr val="000000"/>
                </a:solidFill>
                <a:latin typeface="Roboto Condensed Bold"/>
                <a:ea typeface="Roboto Condensed Bold"/>
              </a:rPr>
              <a:t>Featu﻿re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6157" y="4649265"/>
            <a:ext cx="9722401" cy="170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4">
                <a:solidFill>
                  <a:srgbClr val="000000"/>
                </a:solidFill>
                <a:latin typeface="Roboto Condensed Bold"/>
              </a:rPr>
              <a:t> </a:t>
            </a:r>
            <a:r>
              <a:rPr lang="en-US" sz="4924">
                <a:solidFill>
                  <a:srgbClr val="F47C00"/>
                </a:solidFill>
                <a:latin typeface="Roboto Condensed Bold"/>
              </a:rPr>
              <a:t>Feature</a:t>
            </a:r>
            <a:r>
              <a:rPr lang="en-US" sz="4924">
                <a:solidFill>
                  <a:srgbClr val="000000"/>
                </a:solidFill>
                <a:latin typeface="Roboto Condensed Bold"/>
              </a:rPr>
              <a:t> is a </a:t>
            </a:r>
            <a:r>
              <a:rPr lang="en-US" sz="4924">
                <a:solidFill>
                  <a:srgbClr val="F47C00"/>
                </a:solidFill>
                <a:latin typeface="Roboto Condensed Bold"/>
              </a:rPr>
              <a:t>characteristic</a:t>
            </a:r>
            <a:r>
              <a:rPr lang="en-US" sz="4924">
                <a:solidFill>
                  <a:srgbClr val="000000"/>
                </a:solidFill>
                <a:latin typeface="Roboto Condensed Bold"/>
              </a:rPr>
              <a:t> used by the model to determine </a:t>
            </a:r>
            <a:r>
              <a:rPr lang="en-US" sz="4924">
                <a:solidFill>
                  <a:srgbClr val="F47C00"/>
                </a:solidFill>
                <a:latin typeface="Roboto Condensed Bold"/>
              </a:rPr>
              <a:t>the class of data</a:t>
            </a:r>
            <a:r>
              <a:rPr lang="en-US" sz="4924">
                <a:solidFill>
                  <a:srgbClr val="000000"/>
                </a:solidFill>
                <a:latin typeface="Roboto Condensed Bold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076909">
            <a:off x="-3295184" y="768894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97415" y="-4122311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89009">
            <a:off x="7907692" y="6479514"/>
            <a:ext cx="4016485" cy="2168902"/>
          </a:xfrm>
          <a:custGeom>
            <a:avLst/>
            <a:gdLst/>
            <a:ahLst/>
            <a:cxnLst/>
            <a:rect r="r" b="b" t="t" l="l"/>
            <a:pathLst>
              <a:path h="2168902" w="4016485">
                <a:moveTo>
                  <a:pt x="0" y="0"/>
                </a:moveTo>
                <a:lnTo>
                  <a:pt x="4016485" y="0"/>
                </a:lnTo>
                <a:lnTo>
                  <a:pt x="4016485" y="2168901"/>
                </a:lnTo>
                <a:lnTo>
                  <a:pt x="0" y="216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389009">
            <a:off x="8070065" y="3533597"/>
            <a:ext cx="4016485" cy="2168902"/>
          </a:xfrm>
          <a:custGeom>
            <a:avLst/>
            <a:gdLst/>
            <a:ahLst/>
            <a:cxnLst/>
            <a:rect r="r" b="b" t="t" l="l"/>
            <a:pathLst>
              <a:path h="2168902" w="4016485">
                <a:moveTo>
                  <a:pt x="0" y="2168902"/>
                </a:moveTo>
                <a:lnTo>
                  <a:pt x="4016485" y="2168902"/>
                </a:lnTo>
                <a:lnTo>
                  <a:pt x="4016485" y="0"/>
                </a:lnTo>
                <a:lnTo>
                  <a:pt x="0" y="0"/>
                </a:lnTo>
                <a:lnTo>
                  <a:pt x="0" y="21689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08278" y="329618"/>
            <a:ext cx="9135876" cy="9157130"/>
            <a:chOff x="0" y="0"/>
            <a:chExt cx="12181168" cy="1220950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181168" cy="12209507"/>
              <a:chOff x="0" y="0"/>
              <a:chExt cx="812800" cy="8146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4691"/>
              </a:xfrm>
              <a:custGeom>
                <a:avLst/>
                <a:gdLst/>
                <a:ahLst/>
                <a:cxnLst/>
                <a:rect r="r" b="b" t="t" l="l"/>
                <a:pathLst>
                  <a:path h="814691" w="812800">
                    <a:moveTo>
                      <a:pt x="406400" y="0"/>
                    </a:moveTo>
                    <a:cubicBezTo>
                      <a:pt x="181951" y="0"/>
                      <a:pt x="0" y="182375"/>
                      <a:pt x="0" y="407345"/>
                    </a:cubicBezTo>
                    <a:cubicBezTo>
                      <a:pt x="0" y="632316"/>
                      <a:pt x="181951" y="814691"/>
                      <a:pt x="406400" y="814691"/>
                    </a:cubicBezTo>
                    <a:cubicBezTo>
                      <a:pt x="630849" y="814691"/>
                      <a:pt x="812800" y="632316"/>
                      <a:pt x="812800" y="407345"/>
                    </a:cubicBezTo>
                    <a:cubicBezTo>
                      <a:pt x="812800" y="182375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50348" t="0" r="0" b="0"/>
                </a:stretch>
              </a:blip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539871" y="3284342"/>
              <a:ext cx="2043707" cy="2018161"/>
            </a:xfrm>
            <a:custGeom>
              <a:avLst/>
              <a:gdLst/>
              <a:ahLst/>
              <a:cxnLst/>
              <a:rect r="r" b="b" t="t" l="l"/>
              <a:pathLst>
                <a:path h="2018161" w="2043707">
                  <a:moveTo>
                    <a:pt x="0" y="0"/>
                  </a:moveTo>
                  <a:lnTo>
                    <a:pt x="2043707" y="0"/>
                  </a:lnTo>
                  <a:lnTo>
                    <a:pt x="2043707" y="2018161"/>
                  </a:lnTo>
                  <a:lnTo>
                    <a:pt x="0" y="2018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68736" y="2877919"/>
              <a:ext cx="1313137" cy="1296722"/>
            </a:xfrm>
            <a:custGeom>
              <a:avLst/>
              <a:gdLst/>
              <a:ahLst/>
              <a:cxnLst/>
              <a:rect r="r" b="b" t="t" l="l"/>
              <a:pathLst>
                <a:path h="1296722" w="1313137">
                  <a:moveTo>
                    <a:pt x="0" y="0"/>
                  </a:moveTo>
                  <a:lnTo>
                    <a:pt x="1313136" y="0"/>
                  </a:lnTo>
                  <a:lnTo>
                    <a:pt x="1313136" y="1296723"/>
                  </a:lnTo>
                  <a:lnTo>
                    <a:pt x="0" y="1296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87523" y="3182547"/>
            <a:ext cx="4304351" cy="2871002"/>
          </a:xfrm>
          <a:custGeom>
            <a:avLst/>
            <a:gdLst/>
            <a:ahLst/>
            <a:cxnLst/>
            <a:rect r="r" b="b" t="t" l="l"/>
            <a:pathLst>
              <a:path h="2871002" w="4304351">
                <a:moveTo>
                  <a:pt x="0" y="0"/>
                </a:moveTo>
                <a:lnTo>
                  <a:pt x="4304351" y="0"/>
                </a:lnTo>
                <a:lnTo>
                  <a:pt x="4304351" y="2871002"/>
                </a:lnTo>
                <a:lnTo>
                  <a:pt x="0" y="2871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7523" y="6377151"/>
            <a:ext cx="4304351" cy="3109598"/>
          </a:xfrm>
          <a:custGeom>
            <a:avLst/>
            <a:gdLst/>
            <a:ahLst/>
            <a:cxnLst/>
            <a:rect r="r" b="b" t="t" l="l"/>
            <a:pathLst>
              <a:path h="3109598" w="4304351">
                <a:moveTo>
                  <a:pt x="0" y="0"/>
                </a:moveTo>
                <a:lnTo>
                  <a:pt x="4304351" y="0"/>
                </a:lnTo>
                <a:lnTo>
                  <a:pt x="4304351" y="3109597"/>
                </a:lnTo>
                <a:lnTo>
                  <a:pt x="0" y="31095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08" r="0" b="-190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23534" y="7140310"/>
            <a:ext cx="3458622" cy="102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0"/>
              </a:lnSpc>
            </a:pPr>
            <a:r>
              <a:rPr lang="en-US" sz="5986">
                <a:solidFill>
                  <a:srgbClr val="F47C00"/>
                </a:solidFill>
                <a:latin typeface="Roboto Condensed Bold"/>
                <a:ea typeface="Roboto Condensed Bold"/>
              </a:rPr>
              <a:t>Cla﻿ss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23534" y="3878738"/>
            <a:ext cx="3458622" cy="102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0"/>
              </a:lnSpc>
            </a:pPr>
            <a:r>
              <a:rPr lang="en-US" sz="5986">
                <a:solidFill>
                  <a:srgbClr val="F47C00"/>
                </a:solidFill>
                <a:latin typeface="Roboto Condensed Bold"/>
                <a:ea typeface="Roboto Condensed Bold"/>
              </a:rPr>
              <a:t>Cl﻿ass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95354" y="148643"/>
            <a:ext cx="4654169" cy="151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1"/>
              </a:lnSpc>
            </a:pPr>
            <a:r>
              <a:rPr lang="en-US" sz="8822">
                <a:solidFill>
                  <a:srgbClr val="000000"/>
                </a:solidFill>
                <a:latin typeface="Roboto Condensed Bold"/>
                <a:ea typeface="Roboto Condensed Bold"/>
              </a:rPr>
              <a:t>Featu﻿re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97415" y="-4122311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89009">
            <a:off x="7907692" y="6479514"/>
            <a:ext cx="4016485" cy="2168902"/>
          </a:xfrm>
          <a:custGeom>
            <a:avLst/>
            <a:gdLst/>
            <a:ahLst/>
            <a:cxnLst/>
            <a:rect r="r" b="b" t="t" l="l"/>
            <a:pathLst>
              <a:path h="2168902" w="4016485">
                <a:moveTo>
                  <a:pt x="0" y="0"/>
                </a:moveTo>
                <a:lnTo>
                  <a:pt x="4016485" y="0"/>
                </a:lnTo>
                <a:lnTo>
                  <a:pt x="4016485" y="2168901"/>
                </a:lnTo>
                <a:lnTo>
                  <a:pt x="0" y="216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389009">
            <a:off x="8070065" y="3533597"/>
            <a:ext cx="4016485" cy="2168902"/>
          </a:xfrm>
          <a:custGeom>
            <a:avLst/>
            <a:gdLst/>
            <a:ahLst/>
            <a:cxnLst/>
            <a:rect r="r" b="b" t="t" l="l"/>
            <a:pathLst>
              <a:path h="2168902" w="4016485">
                <a:moveTo>
                  <a:pt x="0" y="2168902"/>
                </a:moveTo>
                <a:lnTo>
                  <a:pt x="4016485" y="2168902"/>
                </a:lnTo>
                <a:lnTo>
                  <a:pt x="4016485" y="0"/>
                </a:lnTo>
                <a:lnTo>
                  <a:pt x="0" y="0"/>
                </a:lnTo>
                <a:lnTo>
                  <a:pt x="0" y="21689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08278" y="329618"/>
            <a:ext cx="9135876" cy="9157130"/>
            <a:chOff x="0" y="0"/>
            <a:chExt cx="12181168" cy="1220950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181168" cy="12209507"/>
              <a:chOff x="0" y="0"/>
              <a:chExt cx="812800" cy="8146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4691"/>
              </a:xfrm>
              <a:custGeom>
                <a:avLst/>
                <a:gdLst/>
                <a:ahLst/>
                <a:cxnLst/>
                <a:rect r="r" b="b" t="t" l="l"/>
                <a:pathLst>
                  <a:path h="814691" w="812800">
                    <a:moveTo>
                      <a:pt x="406400" y="0"/>
                    </a:moveTo>
                    <a:cubicBezTo>
                      <a:pt x="181951" y="0"/>
                      <a:pt x="0" y="182375"/>
                      <a:pt x="0" y="407345"/>
                    </a:cubicBezTo>
                    <a:cubicBezTo>
                      <a:pt x="0" y="632316"/>
                      <a:pt x="181951" y="814691"/>
                      <a:pt x="406400" y="814691"/>
                    </a:cubicBezTo>
                    <a:cubicBezTo>
                      <a:pt x="630849" y="814691"/>
                      <a:pt x="812800" y="632316"/>
                      <a:pt x="812800" y="407345"/>
                    </a:cubicBezTo>
                    <a:cubicBezTo>
                      <a:pt x="812800" y="1823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539871" y="3284342"/>
              <a:ext cx="2043707" cy="2018161"/>
            </a:xfrm>
            <a:custGeom>
              <a:avLst/>
              <a:gdLst/>
              <a:ahLst/>
              <a:cxnLst/>
              <a:rect r="r" b="b" t="t" l="l"/>
              <a:pathLst>
                <a:path h="2018161" w="2043707">
                  <a:moveTo>
                    <a:pt x="0" y="0"/>
                  </a:moveTo>
                  <a:lnTo>
                    <a:pt x="2043707" y="0"/>
                  </a:lnTo>
                  <a:lnTo>
                    <a:pt x="2043707" y="2018161"/>
                  </a:lnTo>
                  <a:lnTo>
                    <a:pt x="0" y="2018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68736" y="2877919"/>
              <a:ext cx="1313137" cy="1296722"/>
            </a:xfrm>
            <a:custGeom>
              <a:avLst/>
              <a:gdLst/>
              <a:ahLst/>
              <a:cxnLst/>
              <a:rect r="r" b="b" t="t" l="l"/>
              <a:pathLst>
                <a:path h="1296722" w="1313137">
                  <a:moveTo>
                    <a:pt x="0" y="0"/>
                  </a:moveTo>
                  <a:lnTo>
                    <a:pt x="1313136" y="0"/>
                  </a:lnTo>
                  <a:lnTo>
                    <a:pt x="1313136" y="1296723"/>
                  </a:lnTo>
                  <a:lnTo>
                    <a:pt x="0" y="1296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86970" y="6582461"/>
            <a:ext cx="3068090" cy="186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</a:pPr>
            <a:r>
              <a:rPr lang="en-US" sz="5310">
                <a:solidFill>
                  <a:srgbClr val="F47C00"/>
                </a:solidFill>
                <a:latin typeface="Roboto Condensed Bold"/>
                <a:ea typeface="Roboto Condensed Bold"/>
              </a:rPr>
              <a:t>Pneumo﻿n﻿﻿ia </a:t>
            </a:r>
            <a:r>
              <a:rPr lang="en-US" sz="5310">
                <a:solidFill>
                  <a:srgbClr val="000000"/>
                </a:solidFill>
                <a:latin typeface="Roboto Condensed Bold"/>
                <a:ea typeface="Roboto Condensed Bold"/>
              </a:rPr>
              <a:t>Cla﻿ss</a:t>
            </a:r>
            <a:r>
              <a:rPr lang="en-US" sz="5310">
                <a:solidFill>
                  <a:srgbClr val="F47C00"/>
                </a:solidFill>
                <a:latin typeface="Roboto Condensed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2510" y="3952932"/>
            <a:ext cx="3603132" cy="186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</a:pPr>
            <a:r>
              <a:rPr lang="en-US" sz="5310">
                <a:solidFill>
                  <a:srgbClr val="F47C00"/>
                </a:solidFill>
                <a:latin typeface="Roboto Condensed Bold"/>
                <a:ea typeface="Roboto Condensed Bold"/>
              </a:rPr>
              <a:t>Norm﻿anl  </a:t>
            </a:r>
            <a:r>
              <a:rPr lang="en-US" sz="5310">
                <a:solidFill>
                  <a:srgbClr val="000000"/>
                </a:solidFill>
                <a:latin typeface="Roboto Condensed Bold"/>
                <a:ea typeface="Roboto Condensed Bold"/>
              </a:rPr>
              <a:t>Cl﻿ass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95354" y="148643"/>
            <a:ext cx="4654169" cy="151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1"/>
              </a:lnSpc>
            </a:pPr>
            <a:r>
              <a:rPr lang="en-US" sz="8822">
                <a:solidFill>
                  <a:srgbClr val="000000"/>
                </a:solidFill>
                <a:latin typeface="Roboto Condensed Bold"/>
                <a:ea typeface="Roboto Condensed Bold"/>
              </a:rPr>
              <a:t>Featu﻿re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08278" y="329618"/>
            <a:ext cx="9135876" cy="9157130"/>
            <a:chOff x="0" y="0"/>
            <a:chExt cx="12181168" cy="1220950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181168" cy="12209507"/>
              <a:chOff x="0" y="0"/>
              <a:chExt cx="812800" cy="81469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4691"/>
              </a:xfrm>
              <a:custGeom>
                <a:avLst/>
                <a:gdLst/>
                <a:ahLst/>
                <a:cxnLst/>
                <a:rect r="r" b="b" t="t" l="l"/>
                <a:pathLst>
                  <a:path h="814691" w="812800">
                    <a:moveTo>
                      <a:pt x="406400" y="0"/>
                    </a:moveTo>
                    <a:cubicBezTo>
                      <a:pt x="181951" y="0"/>
                      <a:pt x="0" y="182375"/>
                      <a:pt x="0" y="407345"/>
                    </a:cubicBezTo>
                    <a:cubicBezTo>
                      <a:pt x="0" y="632316"/>
                      <a:pt x="181951" y="814691"/>
                      <a:pt x="406400" y="814691"/>
                    </a:cubicBezTo>
                    <a:cubicBezTo>
                      <a:pt x="630849" y="814691"/>
                      <a:pt x="812800" y="632316"/>
                      <a:pt x="812800" y="407345"/>
                    </a:cubicBezTo>
                    <a:cubicBezTo>
                      <a:pt x="812800" y="182375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9687" t="0" r="-19687" b="0"/>
                </a:stretch>
              </a:blip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7584991" y="1741925"/>
              <a:ext cx="2043707" cy="2018161"/>
            </a:xfrm>
            <a:custGeom>
              <a:avLst/>
              <a:gdLst/>
              <a:ahLst/>
              <a:cxnLst/>
              <a:rect r="r" b="b" t="t" l="l"/>
              <a:pathLst>
                <a:path h="2018161" w="2043707">
                  <a:moveTo>
                    <a:pt x="0" y="0"/>
                  </a:moveTo>
                  <a:lnTo>
                    <a:pt x="2043707" y="0"/>
                  </a:lnTo>
                  <a:lnTo>
                    <a:pt x="2043707" y="2018161"/>
                  </a:lnTo>
                  <a:lnTo>
                    <a:pt x="0" y="2018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45455" y="3462323"/>
              <a:ext cx="2080696" cy="2054687"/>
            </a:xfrm>
            <a:custGeom>
              <a:avLst/>
              <a:gdLst/>
              <a:ahLst/>
              <a:cxnLst/>
              <a:rect r="r" b="b" t="t" l="l"/>
              <a:pathLst>
                <a:path h="2054687" w="2080696">
                  <a:moveTo>
                    <a:pt x="0" y="0"/>
                  </a:moveTo>
                  <a:lnTo>
                    <a:pt x="2080696" y="0"/>
                  </a:lnTo>
                  <a:lnTo>
                    <a:pt x="2080696" y="2054687"/>
                  </a:lnTo>
                  <a:lnTo>
                    <a:pt x="0" y="2054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0" y="4002563"/>
            <a:ext cx="2013961" cy="1799076"/>
          </a:xfrm>
          <a:custGeom>
            <a:avLst/>
            <a:gdLst/>
            <a:ahLst/>
            <a:cxnLst/>
            <a:rect r="r" b="b" t="t" l="l"/>
            <a:pathLst>
              <a:path h="1799076" w="2013961">
                <a:moveTo>
                  <a:pt x="0" y="0"/>
                </a:moveTo>
                <a:lnTo>
                  <a:pt x="2013961" y="0"/>
                </a:lnTo>
                <a:lnTo>
                  <a:pt x="2013961" y="1799076"/>
                </a:lnTo>
                <a:lnTo>
                  <a:pt x="0" y="17990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5" t="0" r="-46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67871" y="4002563"/>
            <a:ext cx="2026554" cy="1799076"/>
          </a:xfrm>
          <a:custGeom>
            <a:avLst/>
            <a:gdLst/>
            <a:ahLst/>
            <a:cxnLst/>
            <a:rect r="r" b="b" t="t" l="l"/>
            <a:pathLst>
              <a:path h="1799076" w="2026554">
                <a:moveTo>
                  <a:pt x="0" y="0"/>
                </a:moveTo>
                <a:lnTo>
                  <a:pt x="2026554" y="0"/>
                </a:lnTo>
                <a:lnTo>
                  <a:pt x="2026554" y="1799076"/>
                </a:lnTo>
                <a:lnTo>
                  <a:pt x="0" y="179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680" t="0" r="-1468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05957" y="6409442"/>
            <a:ext cx="2026554" cy="1756258"/>
          </a:xfrm>
          <a:custGeom>
            <a:avLst/>
            <a:gdLst/>
            <a:ahLst/>
            <a:cxnLst/>
            <a:rect r="r" b="b" t="t" l="l"/>
            <a:pathLst>
              <a:path h="1756258" w="2026554">
                <a:moveTo>
                  <a:pt x="0" y="0"/>
                </a:moveTo>
                <a:lnTo>
                  <a:pt x="2026553" y="0"/>
                </a:lnTo>
                <a:lnTo>
                  <a:pt x="2026553" y="1756258"/>
                </a:lnTo>
                <a:lnTo>
                  <a:pt x="0" y="1756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707" t="-9000" r="-16707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8085" y="6409442"/>
            <a:ext cx="2206512" cy="1756258"/>
          </a:xfrm>
          <a:custGeom>
            <a:avLst/>
            <a:gdLst/>
            <a:ahLst/>
            <a:cxnLst/>
            <a:rect r="r" b="b" t="t" l="l"/>
            <a:pathLst>
              <a:path h="1756258" w="2206512">
                <a:moveTo>
                  <a:pt x="0" y="0"/>
                </a:moveTo>
                <a:lnTo>
                  <a:pt x="2206512" y="0"/>
                </a:lnTo>
                <a:lnTo>
                  <a:pt x="2206512" y="1756258"/>
                </a:lnTo>
                <a:lnTo>
                  <a:pt x="0" y="1756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408" t="-15448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2884862" y="-3602189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36286" y="4163632"/>
            <a:ext cx="11014374" cy="25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49276" indent="-524638" lvl="1">
              <a:lnSpc>
                <a:spcPts val="6804"/>
              </a:lnSpc>
              <a:buFont typeface="Arial"/>
              <a:buChar char="•"/>
            </a:pPr>
            <a:r>
              <a:rPr lang="en-US" sz="4860">
                <a:solidFill>
                  <a:srgbClr val="000000"/>
                </a:solidFill>
                <a:latin typeface="Roboto Condensed Bold"/>
              </a:rPr>
              <a:t>We decided to create a </a:t>
            </a:r>
            <a:r>
              <a:rPr lang="en-US" sz="4860">
                <a:solidFill>
                  <a:srgbClr val="F47C00"/>
                </a:solidFill>
                <a:latin typeface="Roboto Condensed Bold"/>
              </a:rPr>
              <a:t>simple detection website powered by an AI model </a:t>
            </a:r>
          </a:p>
          <a:p>
            <a:pPr algn="just">
              <a:lnSpc>
                <a:spcPts val="680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436286" y="6611938"/>
            <a:ext cx="10793703" cy="426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49276" indent="-524638" lvl="1">
              <a:lnSpc>
                <a:spcPts val="6804"/>
              </a:lnSpc>
              <a:buFont typeface="Arial"/>
              <a:buChar char="•"/>
            </a:pPr>
            <a:r>
              <a:rPr lang="en-US" sz="4860">
                <a:solidFill>
                  <a:srgbClr val="000000"/>
                </a:solidFill>
                <a:latin typeface="Roboto Condensed Bold"/>
              </a:rPr>
              <a:t>The </a:t>
            </a:r>
            <a:r>
              <a:rPr lang="en-US" sz="4860">
                <a:solidFill>
                  <a:srgbClr val="F37335"/>
                </a:solidFill>
                <a:latin typeface="Roboto Condensed Bold"/>
              </a:rPr>
              <a:t>chest X-ray</a:t>
            </a:r>
            <a:r>
              <a:rPr lang="en-US" sz="4860">
                <a:solidFill>
                  <a:srgbClr val="000000"/>
                </a:solidFill>
                <a:latin typeface="Roboto Condensed Bold"/>
              </a:rPr>
              <a:t> image entered by the user has pneumonia</a:t>
            </a:r>
            <a:r>
              <a:rPr lang="en-US" sz="4860">
                <a:solidFill>
                  <a:srgbClr val="F37335"/>
                </a:solidFill>
                <a:latin typeface="Roboto Condensed Bold"/>
              </a:rPr>
              <a:t> </a:t>
            </a:r>
            <a:r>
              <a:rPr lang="en-US" sz="4860">
                <a:solidFill>
                  <a:srgbClr val="F37335"/>
                </a:solidFill>
                <a:latin typeface="Roboto Condensed Bold"/>
              </a:rPr>
              <a:t>Illness or not</a:t>
            </a:r>
          </a:p>
          <a:p>
            <a:pPr algn="just">
              <a:lnSpc>
                <a:spcPts val="6804"/>
              </a:lnSpc>
            </a:pPr>
          </a:p>
          <a:p>
            <a:pPr algn="just">
              <a:lnSpc>
                <a:spcPts val="6804"/>
              </a:lnSpc>
            </a:pPr>
          </a:p>
          <a:p>
            <a:pPr algn="just">
              <a:lnSpc>
                <a:spcPts val="680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110581" y="31724"/>
            <a:ext cx="565832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 Solution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730114" y="974090"/>
            <a:ext cx="9036976" cy="903694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88913" y="-3602189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00251" y="1250060"/>
            <a:ext cx="9036976" cy="903694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8693" t="-19285" r="-25635" b="-3504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4599994"/>
            <a:ext cx="10412453" cy="298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2851" indent="-461426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Roboto Condensed Bold"/>
              </a:rPr>
              <a:t>We are not trying to</a:t>
            </a:r>
            <a:r>
              <a:rPr lang="en-US" sz="4274">
                <a:solidFill>
                  <a:srgbClr val="F37335"/>
                </a:solidFill>
                <a:latin typeface="Roboto Condensed Bold"/>
              </a:rPr>
              <a:t> replace the doctor</a:t>
            </a:r>
          </a:p>
          <a:p>
            <a:pPr algn="just" marL="922851" indent="-461426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Roboto Condensed Bold"/>
              </a:rPr>
              <a:t>We are trying to use the capabilities of AI</a:t>
            </a:r>
          </a:p>
          <a:p>
            <a:pPr algn="just">
              <a:lnSpc>
                <a:spcPts val="5984"/>
              </a:lnSpc>
            </a:pPr>
            <a:r>
              <a:rPr lang="en-US" sz="4274">
                <a:solidFill>
                  <a:srgbClr val="000000"/>
                </a:solidFill>
                <a:latin typeface="Roboto Condensed"/>
              </a:rPr>
              <a:t>        </a:t>
            </a:r>
            <a:r>
              <a:rPr lang="en-US" sz="4274">
                <a:solidFill>
                  <a:srgbClr val="000000"/>
                </a:solidFill>
                <a:latin typeface="Roboto Condensed Bold"/>
              </a:rPr>
              <a:t>In </a:t>
            </a:r>
            <a:r>
              <a:rPr lang="en-US" sz="4274">
                <a:solidFill>
                  <a:srgbClr val="F37335"/>
                </a:solidFill>
                <a:latin typeface="Roboto Condensed Bold"/>
              </a:rPr>
              <a:t>saving human lives</a:t>
            </a:r>
          </a:p>
          <a:p>
            <a:pPr algn="just" marL="922851" indent="-461426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Roboto Condensed Bold"/>
              </a:rPr>
              <a:t> protect them from any </a:t>
            </a:r>
            <a:r>
              <a:rPr lang="en-US" sz="4274">
                <a:solidFill>
                  <a:srgbClr val="F37335"/>
                </a:solidFill>
                <a:latin typeface="Roboto Condensed Bold"/>
              </a:rPr>
              <a:t>human error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724"/>
            <a:ext cx="2935317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Goals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6005" y="3345336"/>
            <a:ext cx="13635990" cy="38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5"/>
              </a:lnSpc>
            </a:pPr>
            <a:r>
              <a:rPr lang="en-US" sz="10882">
                <a:solidFill>
                  <a:srgbClr val="000000"/>
                </a:solidFill>
                <a:latin typeface="Roboto Condensed Bold"/>
              </a:rPr>
              <a:t>Steps to create the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6256" y="1823370"/>
            <a:ext cx="7995488" cy="16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4"/>
              </a:lnSpc>
            </a:pPr>
            <a:r>
              <a:rPr lang="en-US" sz="9331">
                <a:solidFill>
                  <a:srgbClr val="F47C00"/>
                </a:solidFill>
                <a:latin typeface="Roboto Condensed Bold"/>
              </a:rPr>
              <a:t>Represented by: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53722" y="242538"/>
            <a:ext cx="998876" cy="9988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30490" y="9338723"/>
            <a:ext cx="958870" cy="958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20229" y="3647309"/>
            <a:ext cx="6047542" cy="501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000000"/>
                </a:solidFill>
                <a:latin typeface="Roboto Condensed Bold"/>
              </a:rPr>
              <a:t>Ali Arabi Ali</a:t>
            </a:r>
          </a:p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000000"/>
                </a:solidFill>
                <a:latin typeface="Roboto Condensed Bold"/>
              </a:rPr>
              <a:t>Rodan Mohamed</a:t>
            </a:r>
          </a:p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000000"/>
                </a:solidFill>
                <a:latin typeface="Roboto Condensed Bold"/>
              </a:rPr>
              <a:t>Yara Fatouh</a:t>
            </a:r>
          </a:p>
          <a:p>
            <a:pPr algn="ctr">
              <a:lnSpc>
                <a:spcPts val="998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77711" y="8192949"/>
            <a:ext cx="12917184" cy="162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5"/>
              </a:lnSpc>
            </a:pPr>
            <a:r>
              <a:rPr lang="en-US" sz="5082">
                <a:solidFill>
                  <a:srgbClr val="F47C00"/>
                </a:solidFill>
                <a:latin typeface="Roboto Condensed Bold"/>
              </a:rPr>
              <a:t>Under supervision</a:t>
            </a:r>
          </a:p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sz="4198">
                <a:solidFill>
                  <a:srgbClr val="000000"/>
                </a:solidFill>
                <a:latin typeface="Roboto Condensed Bold"/>
              </a:rPr>
              <a:t>DR.Esraa Ahmed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15" y="2128811"/>
            <a:ext cx="1119874" cy="1119874"/>
            <a:chOff x="0" y="0"/>
            <a:chExt cx="1493166" cy="149316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68101" y="268101"/>
              <a:ext cx="956963" cy="956963"/>
            </a:xfrm>
            <a:custGeom>
              <a:avLst/>
              <a:gdLst/>
              <a:ahLst/>
              <a:cxnLst/>
              <a:rect r="r" b="b" t="t" l="l"/>
              <a:pathLst>
                <a:path h="956963" w="956963">
                  <a:moveTo>
                    <a:pt x="0" y="0"/>
                  </a:moveTo>
                  <a:lnTo>
                    <a:pt x="956963" y="0"/>
                  </a:lnTo>
                  <a:lnTo>
                    <a:pt x="956963" y="956963"/>
                  </a:lnTo>
                  <a:lnTo>
                    <a:pt x="0" y="956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6115" y="3739726"/>
            <a:ext cx="1119874" cy="1119874"/>
            <a:chOff x="0" y="0"/>
            <a:chExt cx="1493166" cy="149316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26508" y="226508"/>
              <a:ext cx="1040149" cy="1040149"/>
            </a:xfrm>
            <a:custGeom>
              <a:avLst/>
              <a:gdLst/>
              <a:ahLst/>
              <a:cxnLst/>
              <a:rect r="r" b="b" t="t" l="l"/>
              <a:pathLst>
                <a:path h="1040149" w="1040149">
                  <a:moveTo>
                    <a:pt x="0" y="0"/>
                  </a:moveTo>
                  <a:lnTo>
                    <a:pt x="1040149" y="0"/>
                  </a:lnTo>
                  <a:lnTo>
                    <a:pt x="1040149" y="1040149"/>
                  </a:lnTo>
                  <a:lnTo>
                    <a:pt x="0" y="1040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9634" y="5349821"/>
            <a:ext cx="1119874" cy="1119874"/>
            <a:chOff x="0" y="0"/>
            <a:chExt cx="1493166" cy="14931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10332" y="210332"/>
              <a:ext cx="1072502" cy="1072502"/>
            </a:xfrm>
            <a:custGeom>
              <a:avLst/>
              <a:gdLst/>
              <a:ahLst/>
              <a:cxnLst/>
              <a:rect r="r" b="b" t="t" l="l"/>
              <a:pathLst>
                <a:path h="1072502" w="1072502">
                  <a:moveTo>
                    <a:pt x="0" y="0"/>
                  </a:moveTo>
                  <a:lnTo>
                    <a:pt x="1072502" y="0"/>
                  </a:lnTo>
                  <a:lnTo>
                    <a:pt x="1072502" y="1072502"/>
                  </a:lnTo>
                  <a:lnTo>
                    <a:pt x="0" y="1072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812573" y="8698363"/>
            <a:ext cx="1119874" cy="1119874"/>
            <a:chOff x="0" y="0"/>
            <a:chExt cx="1493166" cy="149316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13440" y="240771"/>
              <a:ext cx="1011624" cy="101162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89017" y="188101"/>
              <a:ext cx="543656" cy="99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1"/>
                </a:lnSpc>
                <a:spcBef>
                  <a:spcPct val="0"/>
                </a:spcBef>
              </a:pPr>
              <a:r>
                <a:rPr lang="en-US" sz="4343">
                  <a:solidFill>
                    <a:srgbClr val="F5AF19"/>
                  </a:solidFill>
                  <a:latin typeface="Poppins Ultra-Bold"/>
                </a:rPr>
                <a:t>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12573" y="6959916"/>
            <a:ext cx="1119874" cy="1119874"/>
            <a:chOff x="0" y="0"/>
            <a:chExt cx="1493166" cy="149316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13440" y="240771"/>
              <a:ext cx="1011624" cy="101162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489017" y="188101"/>
              <a:ext cx="543656" cy="99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1"/>
                </a:lnSpc>
                <a:spcBef>
                  <a:spcPct val="0"/>
                </a:spcBef>
              </a:pPr>
              <a:r>
                <a:rPr lang="en-US" sz="4343">
                  <a:solidFill>
                    <a:srgbClr val="F5AF19"/>
                  </a:solidFill>
                  <a:latin typeface="Poppins Ultra-Bold"/>
                </a:rPr>
                <a:t>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06115" y="6964995"/>
            <a:ext cx="1119874" cy="1119874"/>
            <a:chOff x="0" y="0"/>
            <a:chExt cx="1493166" cy="149316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13440" y="240771"/>
              <a:ext cx="1011624" cy="101162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89017" y="188101"/>
              <a:ext cx="543656" cy="99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1"/>
                </a:lnSpc>
                <a:spcBef>
                  <a:spcPct val="0"/>
                </a:spcBef>
              </a:pPr>
              <a:r>
                <a:rPr lang="en-US" sz="4343">
                  <a:solidFill>
                    <a:srgbClr val="F5AF19"/>
                  </a:solidFill>
                  <a:latin typeface="Poppins Ultra-Bold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6115" y="8668763"/>
            <a:ext cx="1119874" cy="1119874"/>
            <a:chOff x="0" y="0"/>
            <a:chExt cx="1493166" cy="1493166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493166" cy="149316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13440" y="240771"/>
              <a:ext cx="1011624" cy="101162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489017" y="188101"/>
              <a:ext cx="543656" cy="99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1"/>
                </a:lnSpc>
                <a:spcBef>
                  <a:spcPct val="0"/>
                </a:spcBef>
              </a:pPr>
              <a:r>
                <a:rPr lang="en-US" sz="4343">
                  <a:solidFill>
                    <a:srgbClr val="F5AF19"/>
                  </a:solidFill>
                  <a:latin typeface="Poppins Ultra-Bold"/>
                </a:rPr>
                <a:t>5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572699" y="2019072"/>
            <a:ext cx="4901938" cy="4093119"/>
            <a:chOff x="0" y="0"/>
            <a:chExt cx="6535918" cy="545749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535918" cy="5457492"/>
            </a:xfrm>
            <a:custGeom>
              <a:avLst/>
              <a:gdLst/>
              <a:ahLst/>
              <a:cxnLst/>
              <a:rect r="r" b="b" t="t" l="l"/>
              <a:pathLst>
                <a:path h="5457492" w="6535918">
                  <a:moveTo>
                    <a:pt x="0" y="0"/>
                  </a:moveTo>
                  <a:lnTo>
                    <a:pt x="6535918" y="0"/>
                  </a:lnTo>
                  <a:lnTo>
                    <a:pt x="6535918" y="5457492"/>
                  </a:lnTo>
                  <a:lnTo>
                    <a:pt x="0" y="5457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885521" y="3576569"/>
              <a:ext cx="618736" cy="618736"/>
            </a:xfrm>
            <a:custGeom>
              <a:avLst/>
              <a:gdLst/>
              <a:ahLst/>
              <a:cxnLst/>
              <a:rect r="r" b="b" t="t" l="l"/>
              <a:pathLst>
                <a:path h="618736" w="618736">
                  <a:moveTo>
                    <a:pt x="0" y="0"/>
                  </a:moveTo>
                  <a:lnTo>
                    <a:pt x="618736" y="0"/>
                  </a:lnTo>
                  <a:lnTo>
                    <a:pt x="618736" y="618736"/>
                  </a:lnTo>
                  <a:lnTo>
                    <a:pt x="0" y="618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831736" y="1830352"/>
              <a:ext cx="672521" cy="672521"/>
            </a:xfrm>
            <a:custGeom>
              <a:avLst/>
              <a:gdLst/>
              <a:ahLst/>
              <a:cxnLst/>
              <a:rect r="r" b="b" t="t" l="l"/>
              <a:pathLst>
                <a:path h="672521" w="672521">
                  <a:moveTo>
                    <a:pt x="0" y="0"/>
                  </a:moveTo>
                  <a:lnTo>
                    <a:pt x="672521" y="0"/>
                  </a:lnTo>
                  <a:lnTo>
                    <a:pt x="672521" y="672522"/>
                  </a:lnTo>
                  <a:lnTo>
                    <a:pt x="0" y="672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078356" y="560350"/>
              <a:ext cx="693440" cy="693440"/>
            </a:xfrm>
            <a:custGeom>
              <a:avLst/>
              <a:gdLst/>
              <a:ahLst/>
              <a:cxnLst/>
              <a:rect r="r" b="b" t="t" l="l"/>
              <a:pathLst>
                <a:path h="693440" w="693440">
                  <a:moveTo>
                    <a:pt x="0" y="0"/>
                  </a:moveTo>
                  <a:lnTo>
                    <a:pt x="693440" y="0"/>
                  </a:lnTo>
                  <a:lnTo>
                    <a:pt x="693440" y="693440"/>
                  </a:lnTo>
                  <a:lnTo>
                    <a:pt x="0" y="69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3938435" y="585608"/>
              <a:ext cx="668182" cy="668182"/>
            </a:xfrm>
            <a:custGeom>
              <a:avLst/>
              <a:gdLst/>
              <a:ahLst/>
              <a:cxnLst/>
              <a:rect r="r" b="b" t="t" l="l"/>
              <a:pathLst>
                <a:path h="668182" w="668182">
                  <a:moveTo>
                    <a:pt x="0" y="0"/>
                  </a:moveTo>
                  <a:lnTo>
                    <a:pt x="668182" y="0"/>
                  </a:lnTo>
                  <a:lnTo>
                    <a:pt x="668182" y="668182"/>
                  </a:lnTo>
                  <a:lnTo>
                    <a:pt x="0" y="66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5171915" y="1791545"/>
              <a:ext cx="693440" cy="693440"/>
            </a:xfrm>
            <a:custGeom>
              <a:avLst/>
              <a:gdLst/>
              <a:ahLst/>
              <a:cxnLst/>
              <a:rect r="r" b="b" t="t" l="l"/>
              <a:pathLst>
                <a:path h="693440" w="693440">
                  <a:moveTo>
                    <a:pt x="0" y="0"/>
                  </a:moveTo>
                  <a:lnTo>
                    <a:pt x="693440" y="0"/>
                  </a:lnTo>
                  <a:lnTo>
                    <a:pt x="693440" y="693439"/>
                  </a:lnTo>
                  <a:lnTo>
                    <a:pt x="0" y="69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5171915" y="3577900"/>
              <a:ext cx="693440" cy="693440"/>
            </a:xfrm>
            <a:custGeom>
              <a:avLst/>
              <a:gdLst/>
              <a:ahLst/>
              <a:cxnLst/>
              <a:rect r="r" b="b" t="t" l="l"/>
              <a:pathLst>
                <a:path h="693440" w="693440">
                  <a:moveTo>
                    <a:pt x="0" y="0"/>
                  </a:moveTo>
                  <a:lnTo>
                    <a:pt x="693440" y="0"/>
                  </a:lnTo>
                  <a:lnTo>
                    <a:pt x="693440" y="693439"/>
                  </a:lnTo>
                  <a:lnTo>
                    <a:pt x="0" y="69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7" id="57"/>
            <p:cNvGrpSpPr/>
            <p:nvPr/>
          </p:nvGrpSpPr>
          <p:grpSpPr>
            <a:xfrm rot="0">
              <a:off x="5171915" y="3597580"/>
              <a:ext cx="654078" cy="654078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5350093" y="3557862"/>
              <a:ext cx="351507" cy="647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2"/>
                </a:lnSpc>
                <a:spcBef>
                  <a:spcPct val="0"/>
                </a:spcBef>
              </a:pPr>
              <a:r>
                <a:rPr lang="en-US" sz="2808">
                  <a:solidFill>
                    <a:srgbClr val="F5AF19"/>
                  </a:solidFill>
                  <a:latin typeface="Poppins Ultra-Bold"/>
                </a:rPr>
                <a:t>6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2656821" y="548433"/>
            <a:ext cx="1225748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5"/>
              </a:lnSpc>
            </a:pPr>
            <a:r>
              <a:rPr lang="en-US" sz="7496">
                <a:solidFill>
                  <a:srgbClr val="D6801C"/>
                </a:solidFill>
                <a:latin typeface="Roboto Condensed Bold"/>
              </a:rPr>
              <a:t>Steps to create the model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258133" y="2301973"/>
            <a:ext cx="525092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Data Collection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258133" y="3869768"/>
            <a:ext cx="8296368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Data Enhancement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261653" y="7166024"/>
            <a:ext cx="551099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Sellect algorithom </a:t>
            </a:r>
            <a:r>
              <a:rPr lang="en-US" sz="4399">
                <a:solidFill>
                  <a:srgbClr val="000000"/>
                </a:solidFill>
                <a:latin typeface="Roboto Condensed Bold"/>
              </a:rPr>
              <a:t>CNN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261653" y="5517896"/>
            <a:ext cx="551099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Data Splitting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254614" y="8757364"/>
            <a:ext cx="5250921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Data Taranning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227875" y="7089958"/>
            <a:ext cx="5396982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Data Testing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227875" y="8757364"/>
            <a:ext cx="4894708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6801C"/>
                </a:solidFill>
                <a:latin typeface="Roboto Condensed Bold"/>
              </a:rPr>
              <a:t>Model Optimization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01308" y="3773490"/>
            <a:ext cx="10685384" cy="246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12"/>
              </a:lnSpc>
            </a:pPr>
            <a:r>
              <a:rPr lang="en-US" sz="14365">
                <a:solidFill>
                  <a:srgbClr val="000000"/>
                </a:solidFill>
                <a:latin typeface="Roboto Condensed Bold"/>
              </a:rPr>
              <a:t> </a:t>
            </a:r>
            <a:r>
              <a:rPr lang="en-US" sz="14365">
                <a:solidFill>
                  <a:srgbClr val="000000"/>
                </a:solidFill>
                <a:latin typeface="Roboto Condensed Bold"/>
              </a:rPr>
              <a:t>Enhancement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0486">
            <a:off x="-738116" y="-3839708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171105" y="746966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680733" y="5683798"/>
            <a:ext cx="10381323" cy="1782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661683" y="1797170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677354" y="1817157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8043006" y="1817247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661683" y="9886748"/>
            <a:ext cx="1038132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699853" y="1816220"/>
            <a:ext cx="10400303" cy="8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706053" y="2329144"/>
            <a:ext cx="3313835" cy="2842581"/>
          </a:xfrm>
          <a:custGeom>
            <a:avLst/>
            <a:gdLst/>
            <a:ahLst/>
            <a:cxnLst/>
            <a:rect r="r" b="b" t="t" l="l"/>
            <a:pathLst>
              <a:path h="2842581" w="3313835">
                <a:moveTo>
                  <a:pt x="0" y="0"/>
                </a:moveTo>
                <a:lnTo>
                  <a:pt x="3313835" y="0"/>
                </a:lnTo>
                <a:lnTo>
                  <a:pt x="3313835" y="2842580"/>
                </a:lnTo>
                <a:lnTo>
                  <a:pt x="0" y="284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95" r="-324720" b="-2254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64504" y="2457173"/>
            <a:ext cx="3343885" cy="2702753"/>
          </a:xfrm>
          <a:custGeom>
            <a:avLst/>
            <a:gdLst/>
            <a:ahLst/>
            <a:cxnLst/>
            <a:rect r="r" b="b" t="t" l="l"/>
            <a:pathLst>
              <a:path h="2702753" w="3343885">
                <a:moveTo>
                  <a:pt x="0" y="0"/>
                </a:moveTo>
                <a:lnTo>
                  <a:pt x="3343885" y="0"/>
                </a:lnTo>
                <a:lnTo>
                  <a:pt x="3343885" y="2702753"/>
                </a:lnTo>
                <a:lnTo>
                  <a:pt x="0" y="270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06" t="-270928" r="-358894" b="-180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82203" y="6376383"/>
            <a:ext cx="4361327" cy="2706412"/>
          </a:xfrm>
          <a:custGeom>
            <a:avLst/>
            <a:gdLst/>
            <a:ahLst/>
            <a:cxnLst/>
            <a:rect r="r" b="b" t="t" l="l"/>
            <a:pathLst>
              <a:path h="2706412" w="4361327">
                <a:moveTo>
                  <a:pt x="0" y="0"/>
                </a:moveTo>
                <a:lnTo>
                  <a:pt x="4361327" y="0"/>
                </a:lnTo>
                <a:lnTo>
                  <a:pt x="4361327" y="2706412"/>
                </a:lnTo>
                <a:lnTo>
                  <a:pt x="0" y="270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15882" y="6364584"/>
            <a:ext cx="4380340" cy="2718211"/>
          </a:xfrm>
          <a:custGeom>
            <a:avLst/>
            <a:gdLst/>
            <a:ahLst/>
            <a:cxnLst/>
            <a:rect r="r" b="b" t="t" l="l"/>
            <a:pathLst>
              <a:path h="2718211" w="4380340">
                <a:moveTo>
                  <a:pt x="0" y="0"/>
                </a:moveTo>
                <a:lnTo>
                  <a:pt x="4380339" y="0"/>
                </a:lnTo>
                <a:lnTo>
                  <a:pt x="4380339" y="2718211"/>
                </a:lnTo>
                <a:lnTo>
                  <a:pt x="0" y="2718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2690" y="52820"/>
            <a:ext cx="6259116" cy="148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7"/>
              </a:lnSpc>
            </a:pPr>
            <a:r>
              <a:rPr lang="en-US" sz="8577">
                <a:solidFill>
                  <a:srgbClr val="000000"/>
                </a:solidFill>
                <a:latin typeface="Roboto Condensed Bold"/>
              </a:rPr>
              <a:t>Noise removal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3313" y="781936"/>
            <a:ext cx="434290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37335"/>
                </a:solidFill>
                <a:latin typeface="Roboto Condensed Bold"/>
              </a:rPr>
              <a:t>Orignal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6734" y="782093"/>
            <a:ext cx="4701844" cy="89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8"/>
              </a:lnSpc>
              <a:spcBef>
                <a:spcPct val="0"/>
              </a:spcBef>
            </a:pPr>
            <a:r>
              <a:rPr lang="en-US" sz="5206">
                <a:solidFill>
                  <a:srgbClr val="F37335"/>
                </a:solidFill>
                <a:latin typeface="Roboto Condensed Bold"/>
              </a:rPr>
              <a:t>Image after filter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2690" y="3757052"/>
            <a:ext cx="6370004" cy="119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56"/>
              </a:lnSpc>
            </a:pPr>
            <a:r>
              <a:rPr lang="en-US" sz="6897">
                <a:solidFill>
                  <a:srgbClr val="000000"/>
                </a:solidFill>
                <a:latin typeface="Roboto Condensed Bold"/>
              </a:rPr>
              <a:t>The </a:t>
            </a:r>
            <a:r>
              <a:rPr lang="en-US" sz="6897">
                <a:solidFill>
                  <a:srgbClr val="F37335"/>
                </a:solidFill>
                <a:latin typeface="Roboto Condensed Bold"/>
              </a:rPr>
              <a:t>first</a:t>
            </a:r>
            <a:r>
              <a:rPr lang="en-US" sz="6897">
                <a:solidFill>
                  <a:srgbClr val="000000"/>
                </a:solidFill>
                <a:latin typeface="Roboto Condensed Bold"/>
              </a:rPr>
              <a:t> stage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2690" y="5372379"/>
            <a:ext cx="5684486" cy="100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86"/>
              </a:lnSpc>
            </a:pPr>
            <a:r>
              <a:rPr lang="en-US" sz="5847">
                <a:solidFill>
                  <a:srgbClr val="F37335"/>
                </a:solidFill>
                <a:latin typeface="Roboto Condensed Bold"/>
              </a:rPr>
              <a:t>Noise removal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1948">
            <a:off x="-1655794" y="-321773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53313" y="1817067"/>
            <a:ext cx="9846843" cy="7695361"/>
            <a:chOff x="0" y="0"/>
            <a:chExt cx="13129124" cy="10260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588" y="0"/>
              <a:ext cx="5014447" cy="4835024"/>
            </a:xfrm>
            <a:custGeom>
              <a:avLst/>
              <a:gdLst/>
              <a:ahLst/>
              <a:cxnLst/>
              <a:rect r="r" b="b" t="t" l="l"/>
              <a:pathLst>
                <a:path h="4835024" w="5014447">
                  <a:moveTo>
                    <a:pt x="0" y="0"/>
                  </a:moveTo>
                  <a:lnTo>
                    <a:pt x="5014447" y="0"/>
                  </a:lnTo>
                  <a:lnTo>
                    <a:pt x="5014447" y="4835024"/>
                  </a:lnTo>
                  <a:lnTo>
                    <a:pt x="0" y="483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837" t="-1672" r="-19749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041123"/>
              <a:ext cx="5294574" cy="4219359"/>
            </a:xfrm>
            <a:custGeom>
              <a:avLst/>
              <a:gdLst/>
              <a:ahLst/>
              <a:cxnLst/>
              <a:rect r="r" b="b" t="t" l="l"/>
              <a:pathLst>
                <a:path h="4219359" w="5294574">
                  <a:moveTo>
                    <a:pt x="0" y="0"/>
                  </a:moveTo>
                  <a:lnTo>
                    <a:pt x="5294574" y="0"/>
                  </a:lnTo>
                  <a:lnTo>
                    <a:pt x="5294574" y="4219359"/>
                  </a:lnTo>
                  <a:lnTo>
                    <a:pt x="0" y="4219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7912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26930" y="6041123"/>
              <a:ext cx="4176222" cy="4219359"/>
            </a:xfrm>
            <a:custGeom>
              <a:avLst/>
              <a:gdLst/>
              <a:ahLst/>
              <a:cxnLst/>
              <a:rect r="r" b="b" t="t" l="l"/>
              <a:pathLst>
                <a:path h="4219359" w="4176222">
                  <a:moveTo>
                    <a:pt x="0" y="0"/>
                  </a:moveTo>
                  <a:lnTo>
                    <a:pt x="4176222" y="0"/>
                  </a:lnTo>
                  <a:lnTo>
                    <a:pt x="4176222" y="4219359"/>
                  </a:lnTo>
                  <a:lnTo>
                    <a:pt x="0" y="4219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2790" t="-1260" r="0" b="-126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02230" y="6041123"/>
              <a:ext cx="1224700" cy="4219359"/>
            </a:xfrm>
            <a:custGeom>
              <a:avLst/>
              <a:gdLst/>
              <a:ahLst/>
              <a:cxnLst/>
              <a:rect r="r" b="b" t="t" l="l"/>
              <a:pathLst>
                <a:path h="4219359" w="1224700">
                  <a:moveTo>
                    <a:pt x="0" y="0"/>
                  </a:moveTo>
                  <a:lnTo>
                    <a:pt x="1224700" y="0"/>
                  </a:lnTo>
                  <a:lnTo>
                    <a:pt x="1224700" y="4219359"/>
                  </a:lnTo>
                  <a:lnTo>
                    <a:pt x="0" y="4219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148" t="-1260" r="-1119965" b="-126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02230" y="0"/>
              <a:ext cx="4981493" cy="4835024"/>
            </a:xfrm>
            <a:custGeom>
              <a:avLst/>
              <a:gdLst/>
              <a:ahLst/>
              <a:cxnLst/>
              <a:rect r="r" b="b" t="t" l="l"/>
              <a:pathLst>
                <a:path h="4835024" w="4981493">
                  <a:moveTo>
                    <a:pt x="0" y="0"/>
                  </a:moveTo>
                  <a:lnTo>
                    <a:pt x="4981493" y="0"/>
                  </a:lnTo>
                  <a:lnTo>
                    <a:pt x="4981493" y="4835024"/>
                  </a:lnTo>
                  <a:lnTo>
                    <a:pt x="0" y="483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113" t="-1672" r="-10221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02230" y="116509"/>
              <a:ext cx="6826894" cy="747609"/>
            </a:xfrm>
            <a:custGeom>
              <a:avLst/>
              <a:gdLst/>
              <a:ahLst/>
              <a:cxnLst/>
              <a:rect r="r" b="b" t="t" l="l"/>
              <a:pathLst>
                <a:path h="747609" w="6826894">
                  <a:moveTo>
                    <a:pt x="0" y="0"/>
                  </a:moveTo>
                  <a:lnTo>
                    <a:pt x="6826894" y="0"/>
                  </a:lnTo>
                  <a:lnTo>
                    <a:pt x="6826894" y="747609"/>
                  </a:lnTo>
                  <a:lnTo>
                    <a:pt x="0" y="747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4510" t="-26400" r="-47554" b="-531147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2076909">
            <a:off x="-3171105" y="746966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7680733" y="5683798"/>
            <a:ext cx="10381323" cy="1782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661683" y="1797170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677354" y="1817157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8043006" y="1817247"/>
            <a:ext cx="38100" cy="8089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661683" y="9886748"/>
            <a:ext cx="1038132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699853" y="1816220"/>
            <a:ext cx="10400303" cy="8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445194" y="194653"/>
            <a:ext cx="4598640" cy="148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7"/>
              </a:lnSpc>
            </a:pPr>
            <a:r>
              <a:rPr lang="en-US" sz="8577">
                <a:solidFill>
                  <a:srgbClr val="000000"/>
                </a:solidFill>
                <a:latin typeface="Roboto Condensed Bold"/>
              </a:rPr>
              <a:t>Add filters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3313" y="781936"/>
            <a:ext cx="434290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37335"/>
                </a:solidFill>
                <a:latin typeface="Roboto Condensed Bold"/>
              </a:rPr>
              <a:t>Orignal image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6734" y="782093"/>
            <a:ext cx="4701844" cy="89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8"/>
              </a:lnSpc>
              <a:spcBef>
                <a:spcPct val="0"/>
              </a:spcBef>
            </a:pPr>
            <a:r>
              <a:rPr lang="en-US" sz="5206">
                <a:solidFill>
                  <a:srgbClr val="F37335"/>
                </a:solidFill>
                <a:latin typeface="Roboto Condensed Bold"/>
              </a:rPr>
              <a:t>Image after filter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080" y="3757052"/>
            <a:ext cx="6370004" cy="119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56"/>
              </a:lnSpc>
            </a:pPr>
            <a:r>
              <a:rPr lang="en-US" sz="6897">
                <a:solidFill>
                  <a:srgbClr val="000000"/>
                </a:solidFill>
                <a:latin typeface="Roboto Condensed Bold"/>
              </a:rPr>
              <a:t>The </a:t>
            </a:r>
            <a:r>
              <a:rPr lang="en-US" sz="6897">
                <a:solidFill>
                  <a:srgbClr val="F37335"/>
                </a:solidFill>
                <a:latin typeface="Roboto Condensed Bold"/>
              </a:rPr>
              <a:t>second</a:t>
            </a:r>
            <a:r>
              <a:rPr lang="en-US" sz="6897">
                <a:solidFill>
                  <a:srgbClr val="000000"/>
                </a:solidFill>
                <a:latin typeface="Roboto Condensed Bold"/>
              </a:rPr>
              <a:t> stage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080" y="5559973"/>
            <a:ext cx="5996548" cy="8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6"/>
              </a:lnSpc>
            </a:pPr>
            <a:r>
              <a:rPr lang="en-US" sz="4890">
                <a:solidFill>
                  <a:srgbClr val="F37335"/>
                </a:solidFill>
                <a:latin typeface="Roboto Condensed Bold"/>
              </a:rPr>
              <a:t>Add filters</a:t>
            </a:r>
            <a:r>
              <a:rPr lang="en-US" sz="4890">
                <a:solidFill>
                  <a:srgbClr val="000000"/>
                </a:solidFill>
                <a:latin typeface="Roboto Condensed Bold"/>
              </a:rPr>
              <a:t> to the image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43677">
            <a:off x="-728328" y="-2556091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171105" y="746966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0226" y="194653"/>
            <a:ext cx="8219182" cy="148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7"/>
              </a:lnSpc>
            </a:pPr>
            <a:r>
              <a:rPr lang="en-US" sz="8577">
                <a:solidFill>
                  <a:srgbClr val="000000"/>
                </a:solidFill>
                <a:latin typeface="Roboto Condensed Bold"/>
              </a:rPr>
              <a:t>Takes the decision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226" y="3915020"/>
            <a:ext cx="6370004" cy="119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56"/>
              </a:lnSpc>
            </a:pPr>
            <a:r>
              <a:rPr lang="en-US" sz="6897">
                <a:solidFill>
                  <a:srgbClr val="000000"/>
                </a:solidFill>
                <a:latin typeface="Roboto Condensed Bold"/>
              </a:rPr>
              <a:t>The </a:t>
            </a:r>
            <a:r>
              <a:rPr lang="en-US" sz="6897">
                <a:solidFill>
                  <a:srgbClr val="F37335"/>
                </a:solidFill>
                <a:latin typeface="Roboto Condensed Bold"/>
              </a:rPr>
              <a:t>Third</a:t>
            </a:r>
            <a:r>
              <a:rPr lang="en-US" sz="6897">
                <a:solidFill>
                  <a:srgbClr val="000000"/>
                </a:solidFill>
                <a:latin typeface="Roboto Condensed Bold"/>
              </a:rPr>
              <a:t> stage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226" y="5861839"/>
            <a:ext cx="5996548" cy="8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6"/>
              </a:lnSpc>
            </a:pPr>
            <a:r>
              <a:rPr lang="en-US" sz="4890">
                <a:solidFill>
                  <a:srgbClr val="F37335"/>
                </a:solidFill>
                <a:latin typeface="Roboto Condensed Bold"/>
              </a:rPr>
              <a:t>Takes the decision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5967153">
            <a:off x="10674621" y="4547872"/>
            <a:ext cx="2894800" cy="1563192"/>
          </a:xfrm>
          <a:custGeom>
            <a:avLst/>
            <a:gdLst/>
            <a:ahLst/>
            <a:cxnLst/>
            <a:rect r="r" b="b" t="t" l="l"/>
            <a:pathLst>
              <a:path h="1563192" w="2894800">
                <a:moveTo>
                  <a:pt x="2894800" y="0"/>
                </a:moveTo>
                <a:lnTo>
                  <a:pt x="0" y="0"/>
                </a:lnTo>
                <a:lnTo>
                  <a:pt x="0" y="1563192"/>
                </a:lnTo>
                <a:lnTo>
                  <a:pt x="2894800" y="1563192"/>
                </a:lnTo>
                <a:lnTo>
                  <a:pt x="289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5565917">
            <a:off x="13929982" y="4445412"/>
            <a:ext cx="2894800" cy="1563192"/>
          </a:xfrm>
          <a:custGeom>
            <a:avLst/>
            <a:gdLst/>
            <a:ahLst/>
            <a:cxnLst/>
            <a:rect r="r" b="b" t="t" l="l"/>
            <a:pathLst>
              <a:path h="1563192" w="2894800">
                <a:moveTo>
                  <a:pt x="2894800" y="1563192"/>
                </a:moveTo>
                <a:lnTo>
                  <a:pt x="0" y="1563192"/>
                </a:lnTo>
                <a:lnTo>
                  <a:pt x="0" y="0"/>
                </a:lnTo>
                <a:lnTo>
                  <a:pt x="2894800" y="0"/>
                </a:lnTo>
                <a:lnTo>
                  <a:pt x="2894800" y="15631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26867" y="6873864"/>
            <a:ext cx="2211264" cy="133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F47C00"/>
                </a:solidFill>
                <a:latin typeface="Roboto Condensed Bold"/>
                <a:ea typeface="Roboto Condensed Bold"/>
              </a:rPr>
              <a:t>Pneumo﻿n﻿﻿ia </a:t>
            </a:r>
            <a:r>
              <a:rPr lang="en-US" sz="3827">
                <a:solidFill>
                  <a:srgbClr val="000000"/>
                </a:solidFill>
                <a:latin typeface="Roboto Condensed Bold"/>
                <a:ea typeface="Roboto Condensed Bold"/>
              </a:rPr>
              <a:t>Cla﻿ss</a:t>
            </a:r>
            <a:r>
              <a:rPr lang="en-US" sz="3827">
                <a:solidFill>
                  <a:srgbClr val="F47C00"/>
                </a:solidFill>
                <a:latin typeface="Roboto Condensed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5413" y="6882871"/>
            <a:ext cx="2596884" cy="133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F47C00"/>
                </a:solidFill>
                <a:latin typeface="Roboto Condensed Bold"/>
                <a:ea typeface="Roboto Condensed Bold"/>
              </a:rPr>
              <a:t>Norm﻿anl  </a:t>
            </a:r>
            <a:r>
              <a:rPr lang="en-US" sz="3827">
                <a:solidFill>
                  <a:srgbClr val="000000"/>
                </a:solidFill>
                <a:latin typeface="Roboto Condensed Bold"/>
                <a:ea typeface="Roboto Condensed Bold"/>
              </a:rPr>
              <a:t>Cl﻿ass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20034" y="8552320"/>
            <a:ext cx="1451521" cy="1296648"/>
          </a:xfrm>
          <a:custGeom>
            <a:avLst/>
            <a:gdLst/>
            <a:ahLst/>
            <a:cxnLst/>
            <a:rect r="r" b="b" t="t" l="l"/>
            <a:pathLst>
              <a:path h="1296648" w="1451521">
                <a:moveTo>
                  <a:pt x="0" y="0"/>
                </a:moveTo>
                <a:lnTo>
                  <a:pt x="1451522" y="0"/>
                </a:lnTo>
                <a:lnTo>
                  <a:pt x="1451522" y="1296648"/>
                </a:lnTo>
                <a:lnTo>
                  <a:pt x="0" y="1296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5" t="0" r="-4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8703" y="8594546"/>
            <a:ext cx="1460597" cy="1296648"/>
          </a:xfrm>
          <a:custGeom>
            <a:avLst/>
            <a:gdLst/>
            <a:ahLst/>
            <a:cxnLst/>
            <a:rect r="r" b="b" t="t" l="l"/>
            <a:pathLst>
              <a:path h="1296648" w="1460597">
                <a:moveTo>
                  <a:pt x="0" y="0"/>
                </a:moveTo>
                <a:lnTo>
                  <a:pt x="1460597" y="0"/>
                </a:lnTo>
                <a:lnTo>
                  <a:pt x="1460597" y="1296648"/>
                </a:lnTo>
                <a:lnTo>
                  <a:pt x="0" y="1296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680" t="0" r="-1468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01700" y="8609976"/>
            <a:ext cx="1460597" cy="1265787"/>
          </a:xfrm>
          <a:custGeom>
            <a:avLst/>
            <a:gdLst/>
            <a:ahLst/>
            <a:cxnLst/>
            <a:rect r="r" b="b" t="t" l="l"/>
            <a:pathLst>
              <a:path h="1265787" w="1460597">
                <a:moveTo>
                  <a:pt x="0" y="0"/>
                </a:moveTo>
                <a:lnTo>
                  <a:pt x="1460597" y="0"/>
                </a:lnTo>
                <a:lnTo>
                  <a:pt x="1460597" y="1265787"/>
                </a:lnTo>
                <a:lnTo>
                  <a:pt x="0" y="1265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707" t="-9000" r="-1670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3032" y="8609976"/>
            <a:ext cx="1590299" cy="1265787"/>
          </a:xfrm>
          <a:custGeom>
            <a:avLst/>
            <a:gdLst/>
            <a:ahLst/>
            <a:cxnLst/>
            <a:rect r="r" b="b" t="t" l="l"/>
            <a:pathLst>
              <a:path h="1265787" w="1590299">
                <a:moveTo>
                  <a:pt x="0" y="0"/>
                </a:moveTo>
                <a:lnTo>
                  <a:pt x="1590298" y="0"/>
                </a:lnTo>
                <a:lnTo>
                  <a:pt x="1590298" y="1265787"/>
                </a:lnTo>
                <a:lnTo>
                  <a:pt x="0" y="1265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408" t="-15448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63855" y="661639"/>
            <a:ext cx="3954388" cy="2843821"/>
          </a:xfrm>
          <a:custGeom>
            <a:avLst/>
            <a:gdLst/>
            <a:ahLst/>
            <a:cxnLst/>
            <a:rect r="r" b="b" t="t" l="l"/>
            <a:pathLst>
              <a:path h="2843821" w="3954388">
                <a:moveTo>
                  <a:pt x="0" y="0"/>
                </a:moveTo>
                <a:lnTo>
                  <a:pt x="3954388" y="0"/>
                </a:lnTo>
                <a:lnTo>
                  <a:pt x="3954388" y="2843822"/>
                </a:lnTo>
                <a:lnTo>
                  <a:pt x="0" y="2843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4573" y="3677125"/>
            <a:ext cx="11998855" cy="38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35"/>
              </a:lnSpc>
            </a:pPr>
            <a:r>
              <a:rPr lang="en-US" sz="10882">
                <a:solidFill>
                  <a:srgbClr val="000000"/>
                </a:solidFill>
                <a:latin typeface="Roboto Condensed Bold"/>
              </a:rPr>
              <a:t>Information about the</a:t>
            </a:r>
          </a:p>
          <a:p>
            <a:pPr algn="ctr">
              <a:lnSpc>
                <a:spcPts val="15235"/>
              </a:lnSpc>
            </a:pPr>
            <a:r>
              <a:rPr lang="en-US" sz="10882">
                <a:solidFill>
                  <a:srgbClr val="000000"/>
                </a:solidFill>
                <a:latin typeface="Roboto Condensed Bold"/>
              </a:rPr>
              <a:t> Ai model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3525" y="680021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3" y="0"/>
                </a:lnTo>
                <a:lnTo>
                  <a:pt x="11109843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5024" y="3558913"/>
            <a:ext cx="1767239" cy="1536832"/>
          </a:xfrm>
          <a:custGeom>
            <a:avLst/>
            <a:gdLst/>
            <a:ahLst/>
            <a:cxnLst/>
            <a:rect r="r" b="b" t="t" l="l"/>
            <a:pathLst>
              <a:path h="1536832" w="1767239">
                <a:moveTo>
                  <a:pt x="0" y="0"/>
                </a:moveTo>
                <a:lnTo>
                  <a:pt x="1767239" y="0"/>
                </a:lnTo>
                <a:lnTo>
                  <a:pt x="1767239" y="1536833"/>
                </a:lnTo>
                <a:lnTo>
                  <a:pt x="0" y="153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87" t="-12700" r="0" b="-127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6978" y="3544994"/>
            <a:ext cx="1688128" cy="1508009"/>
          </a:xfrm>
          <a:custGeom>
            <a:avLst/>
            <a:gdLst/>
            <a:ahLst/>
            <a:cxnLst/>
            <a:rect r="r" b="b" t="t" l="l"/>
            <a:pathLst>
              <a:path h="1508009" w="1688128">
                <a:moveTo>
                  <a:pt x="0" y="0"/>
                </a:moveTo>
                <a:lnTo>
                  <a:pt x="1688127" y="0"/>
                </a:lnTo>
                <a:lnTo>
                  <a:pt x="1688127" y="1508009"/>
                </a:lnTo>
                <a:lnTo>
                  <a:pt x="0" y="150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5" t="0" r="-46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75579" y="3544994"/>
            <a:ext cx="1698683" cy="1508009"/>
          </a:xfrm>
          <a:custGeom>
            <a:avLst/>
            <a:gdLst/>
            <a:ahLst/>
            <a:cxnLst/>
            <a:rect r="r" b="b" t="t" l="l"/>
            <a:pathLst>
              <a:path h="1508009" w="1698683">
                <a:moveTo>
                  <a:pt x="0" y="0"/>
                </a:moveTo>
                <a:lnTo>
                  <a:pt x="1698683" y="0"/>
                </a:lnTo>
                <a:lnTo>
                  <a:pt x="1698683" y="1508009"/>
                </a:lnTo>
                <a:lnTo>
                  <a:pt x="0" y="150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80" t="0" r="-1468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07503" y="5562471"/>
            <a:ext cx="1698683" cy="1472118"/>
          </a:xfrm>
          <a:custGeom>
            <a:avLst/>
            <a:gdLst/>
            <a:ahLst/>
            <a:cxnLst/>
            <a:rect r="r" b="b" t="t" l="l"/>
            <a:pathLst>
              <a:path h="1472118" w="1698683">
                <a:moveTo>
                  <a:pt x="0" y="0"/>
                </a:moveTo>
                <a:lnTo>
                  <a:pt x="1698682" y="0"/>
                </a:lnTo>
                <a:lnTo>
                  <a:pt x="1698682" y="1472117"/>
                </a:lnTo>
                <a:lnTo>
                  <a:pt x="0" y="14721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07" t="-9000" r="-167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38901" y="5562471"/>
            <a:ext cx="1849526" cy="1472118"/>
          </a:xfrm>
          <a:custGeom>
            <a:avLst/>
            <a:gdLst/>
            <a:ahLst/>
            <a:cxnLst/>
            <a:rect r="r" b="b" t="t" l="l"/>
            <a:pathLst>
              <a:path h="1472118" w="1849526">
                <a:moveTo>
                  <a:pt x="0" y="0"/>
                </a:moveTo>
                <a:lnTo>
                  <a:pt x="1849527" y="0"/>
                </a:lnTo>
                <a:lnTo>
                  <a:pt x="1849527" y="1472117"/>
                </a:lnTo>
                <a:lnTo>
                  <a:pt x="0" y="1472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408" t="-1544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6948" y="5562471"/>
            <a:ext cx="1767239" cy="1546507"/>
          </a:xfrm>
          <a:custGeom>
            <a:avLst/>
            <a:gdLst/>
            <a:ahLst/>
            <a:cxnLst/>
            <a:rect r="r" b="b" t="t" l="l"/>
            <a:pathLst>
              <a:path h="1546507" w="1767239">
                <a:moveTo>
                  <a:pt x="0" y="0"/>
                </a:moveTo>
                <a:lnTo>
                  <a:pt x="1767239" y="0"/>
                </a:lnTo>
                <a:lnTo>
                  <a:pt x="1767239" y="1546507"/>
                </a:lnTo>
                <a:lnTo>
                  <a:pt x="0" y="1546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86" t="-16909" r="-835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33640">
            <a:off x="-685790" y="-3918583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05700" y="1084795"/>
            <a:ext cx="8638440" cy="191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3"/>
              </a:lnSpc>
            </a:pPr>
            <a:r>
              <a:rPr lang="en-US" sz="5516">
                <a:solidFill>
                  <a:srgbClr val="000000"/>
                </a:solidFill>
                <a:latin typeface="Roboto Condensed Bold"/>
              </a:rPr>
              <a:t>Number of images used to </a:t>
            </a:r>
            <a:r>
              <a:rPr lang="en-US" sz="5516">
                <a:solidFill>
                  <a:srgbClr val="F37335"/>
                </a:solidFill>
                <a:latin typeface="Roboto Condensed Bold"/>
              </a:rPr>
              <a:t>build the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5660" y="3617487"/>
            <a:ext cx="3983171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5"/>
              </a:lnSpc>
            </a:pPr>
            <a:r>
              <a:rPr lang="en-US" sz="3475">
                <a:solidFill>
                  <a:srgbClr val="000000"/>
                </a:solidFill>
                <a:latin typeface="Roboto Condensed Bold"/>
              </a:rPr>
              <a:t>Total Images:</a:t>
            </a:r>
            <a:r>
              <a:rPr lang="en-US" sz="3475">
                <a:solidFill>
                  <a:srgbClr val="F47C00"/>
                </a:solidFill>
                <a:latin typeface="Roboto Condensed Bold"/>
              </a:rPr>
              <a:t> 2600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265" y="4716137"/>
            <a:ext cx="3154260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5"/>
              </a:lnSpc>
            </a:pPr>
            <a:r>
              <a:rPr lang="en-US" sz="3475">
                <a:solidFill>
                  <a:srgbClr val="000000"/>
                </a:solidFill>
                <a:latin typeface="Roboto Condensed Bold"/>
                <a:ea typeface="Roboto Condensed Bold"/>
              </a:rPr>
              <a:t>Nor﻿mal: </a:t>
            </a:r>
            <a:r>
              <a:rPr lang="en-US" sz="3475">
                <a:solidFill>
                  <a:srgbClr val="F37335"/>
                </a:solidFill>
                <a:latin typeface="Roboto Condensed Bold"/>
              </a:rPr>
              <a:t>1300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265" y="5998858"/>
            <a:ext cx="4060278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5"/>
              </a:lnSpc>
            </a:pPr>
            <a:r>
              <a:rPr lang="en-US" sz="3475">
                <a:solidFill>
                  <a:srgbClr val="000000"/>
                </a:solidFill>
                <a:latin typeface="Roboto Condensed Bold"/>
                <a:ea typeface="Roboto Condensed Bold"/>
              </a:rPr>
              <a:t>Pneum﻿o﻿n﻿ia: </a:t>
            </a:r>
            <a:r>
              <a:rPr lang="en-US" sz="3475">
                <a:solidFill>
                  <a:srgbClr val="F37335"/>
                </a:solidFill>
                <a:latin typeface="Roboto Condensed Bold"/>
              </a:rPr>
              <a:t>1300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16933" y="7499503"/>
            <a:ext cx="6793280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276" indent="-375138" lvl="1">
              <a:lnSpc>
                <a:spcPts val="4865"/>
              </a:lnSpc>
              <a:buFont typeface="Arial"/>
              <a:buChar char="•"/>
            </a:pPr>
            <a:r>
              <a:rPr lang="en-US" sz="3475">
                <a:solidFill>
                  <a:srgbClr val="000000"/>
                </a:solidFill>
                <a:latin typeface="Roboto Condensed Bold"/>
                <a:ea typeface="Roboto Condensed Bold"/>
              </a:rPr>
              <a:t>Imag﻿es from </a:t>
            </a:r>
            <a:r>
              <a:rPr lang="en-US" sz="3475">
                <a:solidFill>
                  <a:srgbClr val="FF8C38"/>
                </a:solidFill>
                <a:latin typeface="Roboto Condensed Bold"/>
              </a:rPr>
              <a:t>Kaggle </a:t>
            </a:r>
            <a:r>
              <a:rPr lang="en-US" sz="3475">
                <a:solidFill>
                  <a:srgbClr val="000000"/>
                </a:solidFill>
                <a:latin typeface="Roboto Condensed Bold"/>
              </a:rPr>
              <a:t>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16933" y="8742680"/>
            <a:ext cx="7490600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276" indent="-375138" lvl="1">
              <a:lnSpc>
                <a:spcPts val="4865"/>
              </a:lnSpc>
              <a:buFont typeface="Arial"/>
              <a:buChar char="•"/>
            </a:pPr>
            <a:r>
              <a:rPr lang="en-US" sz="3475">
                <a:solidFill>
                  <a:srgbClr val="000000"/>
                </a:solidFill>
                <a:latin typeface="Roboto Condensed Bold"/>
              </a:rPr>
              <a:t> algorithom</a:t>
            </a:r>
            <a:r>
              <a:rPr lang="en-US" sz="3475">
                <a:solidFill>
                  <a:srgbClr val="F37335"/>
                </a:solidFill>
                <a:latin typeface="Roboto Condensed Bold"/>
              </a:rPr>
              <a:t> CNN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16933" y="9404666"/>
            <a:ext cx="7490600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276" indent="-375138" lvl="1">
              <a:lnSpc>
                <a:spcPts val="4865"/>
              </a:lnSpc>
              <a:buFont typeface="Arial"/>
              <a:buChar char="•"/>
            </a:pPr>
            <a:r>
              <a:rPr lang="en-US" sz="3475">
                <a:solidFill>
                  <a:srgbClr val="F37335"/>
                </a:solidFill>
                <a:latin typeface="Roboto Condensed Bold"/>
              </a:rPr>
              <a:t>286K</a:t>
            </a:r>
            <a:r>
              <a:rPr lang="en-US" sz="3475">
                <a:solidFill>
                  <a:srgbClr val="000000"/>
                </a:solidFill>
                <a:latin typeface="Roboto Condensed Bold"/>
              </a:rPr>
              <a:t> Downloads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16933" y="8080694"/>
            <a:ext cx="7963781" cy="5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276" indent="-375138" lvl="1">
              <a:lnSpc>
                <a:spcPts val="4865"/>
              </a:lnSpc>
              <a:buFont typeface="Arial"/>
              <a:buChar char="•"/>
            </a:pPr>
            <a:r>
              <a:rPr lang="en-US" sz="3475">
                <a:solidFill>
                  <a:srgbClr val="000000"/>
                </a:solidFill>
                <a:latin typeface="Roboto Condensed Bold"/>
              </a:rPr>
              <a:t>Chest X-Ray Images (Pneumonia)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660" y="7642833"/>
            <a:ext cx="2823343" cy="133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3"/>
              </a:lnSpc>
            </a:pPr>
            <a:r>
              <a:rPr lang="en-US" sz="3816">
                <a:solidFill>
                  <a:srgbClr val="F37335"/>
                </a:solidFill>
                <a:latin typeface="Roboto Condensed Bold"/>
              </a:rPr>
              <a:t>85%</a:t>
            </a:r>
            <a:r>
              <a:rPr lang="en-US" sz="3816">
                <a:solidFill>
                  <a:srgbClr val="000000"/>
                </a:solidFill>
                <a:latin typeface="Roboto Condensed Bold"/>
              </a:rPr>
              <a:t> training</a:t>
            </a:r>
          </a:p>
          <a:p>
            <a:pPr algn="just">
              <a:lnSpc>
                <a:spcPts val="5343"/>
              </a:lnSpc>
            </a:pPr>
            <a:r>
              <a:rPr lang="en-US" sz="3816">
                <a:solidFill>
                  <a:srgbClr val="F37335"/>
                </a:solidFill>
                <a:latin typeface="Roboto Condensed Bold"/>
              </a:rPr>
              <a:t>15%</a:t>
            </a:r>
            <a:r>
              <a:rPr lang="en-US" sz="3816">
                <a:solidFill>
                  <a:srgbClr val="000000"/>
                </a:solidFill>
                <a:latin typeface="Roboto Condensed Bold"/>
              </a:rPr>
              <a:t>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54353" y="7642833"/>
            <a:ext cx="2601037" cy="65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3"/>
              </a:lnSpc>
            </a:pPr>
            <a:r>
              <a:rPr lang="en-US" sz="3816">
                <a:solidFill>
                  <a:srgbClr val="F47C00"/>
                </a:solidFill>
                <a:latin typeface="Roboto Condensed Bold"/>
              </a:rPr>
              <a:t>1</a:t>
            </a:r>
            <a:r>
              <a:rPr lang="en-US" sz="3816">
                <a:solidFill>
                  <a:srgbClr val="F47C00"/>
                </a:solidFill>
                <a:latin typeface="Roboto Condensed Bold"/>
              </a:rPr>
              <a:t>105</a:t>
            </a:r>
            <a:r>
              <a:rPr lang="en-US" sz="3816">
                <a:solidFill>
                  <a:srgbClr val="000000"/>
                </a:solidFill>
                <a:latin typeface="Roboto Condensed Bold"/>
              </a:rPr>
              <a:t> Images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54353" y="8312362"/>
            <a:ext cx="2601037" cy="65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3"/>
              </a:lnSpc>
            </a:pPr>
            <a:r>
              <a:rPr lang="en-US" sz="3816">
                <a:solidFill>
                  <a:srgbClr val="F47C00"/>
                </a:solidFill>
                <a:latin typeface="Roboto Condensed Bold"/>
              </a:rPr>
              <a:t>195</a:t>
            </a:r>
            <a:r>
              <a:rPr lang="en-US" sz="3816">
                <a:solidFill>
                  <a:srgbClr val="345EE9"/>
                </a:solidFill>
                <a:latin typeface="Roboto Condensed Bold"/>
              </a:rPr>
              <a:t> </a:t>
            </a:r>
            <a:r>
              <a:rPr lang="en-US" sz="3816">
                <a:solidFill>
                  <a:srgbClr val="000000"/>
                </a:solidFill>
                <a:latin typeface="Roboto Condensed Bold"/>
              </a:rPr>
              <a:t>Images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806" y="416814"/>
            <a:ext cx="6546763" cy="102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893">
                <a:solidFill>
                  <a:srgbClr val="000000"/>
                </a:solidFill>
                <a:latin typeface="Roboto Condensed Bold"/>
              </a:rPr>
              <a:t>Information AI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54353" y="7642833"/>
            <a:ext cx="2601037" cy="65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3"/>
              </a:lnSpc>
            </a:pPr>
            <a:r>
              <a:rPr lang="en-US" sz="3816">
                <a:solidFill>
                  <a:srgbClr val="F47C00"/>
                </a:solidFill>
                <a:latin typeface="Roboto Condensed Bold"/>
              </a:rPr>
              <a:t>1</a:t>
            </a:r>
            <a:r>
              <a:rPr lang="en-US" sz="3816">
                <a:solidFill>
                  <a:srgbClr val="F47C00"/>
                </a:solidFill>
                <a:latin typeface="Roboto Condensed Bold"/>
              </a:rPr>
              <a:t>105</a:t>
            </a:r>
            <a:r>
              <a:rPr lang="en-US" sz="3816">
                <a:solidFill>
                  <a:srgbClr val="000000"/>
                </a:solidFill>
                <a:latin typeface="Roboto Condensed Bold"/>
              </a:rPr>
              <a:t> Images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32683" y="6196623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3" y="0"/>
                </a:lnTo>
                <a:lnTo>
                  <a:pt x="11109843" y="7494093"/>
                </a:lnTo>
                <a:lnTo>
                  <a:pt x="0" y="7494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40656">
            <a:off x="-229609" y="-2862448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125" y="3030193"/>
            <a:ext cx="9087793" cy="4402452"/>
          </a:xfrm>
          <a:custGeom>
            <a:avLst/>
            <a:gdLst/>
            <a:ahLst/>
            <a:cxnLst/>
            <a:rect r="r" b="b" t="t" l="l"/>
            <a:pathLst>
              <a:path h="4402452" w="9087793">
                <a:moveTo>
                  <a:pt x="0" y="0"/>
                </a:moveTo>
                <a:lnTo>
                  <a:pt x="9087793" y="0"/>
                </a:lnTo>
                <a:lnTo>
                  <a:pt x="9087793" y="4402452"/>
                </a:lnTo>
                <a:lnTo>
                  <a:pt x="0" y="4402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1918" y="789559"/>
            <a:ext cx="7962670" cy="6482882"/>
          </a:xfrm>
          <a:custGeom>
            <a:avLst/>
            <a:gdLst/>
            <a:ahLst/>
            <a:cxnLst/>
            <a:rect r="r" b="b" t="t" l="l"/>
            <a:pathLst>
              <a:path h="6482882" w="7962670">
                <a:moveTo>
                  <a:pt x="0" y="0"/>
                </a:moveTo>
                <a:lnTo>
                  <a:pt x="7962670" y="0"/>
                </a:lnTo>
                <a:lnTo>
                  <a:pt x="7962670" y="6482881"/>
                </a:lnTo>
                <a:lnTo>
                  <a:pt x="0" y="6482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988" y="8643278"/>
            <a:ext cx="8292701" cy="130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Roboto Condensed Bold"/>
              </a:rPr>
              <a:t>accuracy = (number of correct predictions) / (number of total predictions)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988" y="7351133"/>
            <a:ext cx="5402968" cy="9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3"/>
              </a:lnSpc>
            </a:pPr>
            <a:r>
              <a:rPr lang="en-US" sz="5480">
                <a:solidFill>
                  <a:srgbClr val="000000"/>
                </a:solidFill>
                <a:latin typeface="Roboto Condensed Bold"/>
              </a:rPr>
              <a:t>accuracy = </a:t>
            </a:r>
            <a:r>
              <a:rPr lang="en-US" sz="5480">
                <a:solidFill>
                  <a:srgbClr val="F37335"/>
                </a:solidFill>
                <a:latin typeface="Roboto Condensed Bold"/>
              </a:rPr>
              <a:t>98.5%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3424" y="29362"/>
            <a:ext cx="8860576" cy="135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7857">
                <a:solidFill>
                  <a:srgbClr val="000000"/>
                </a:solidFill>
                <a:latin typeface="Roboto Condensed Bold"/>
              </a:rPr>
              <a:t>Information Ai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8371" y="7935590"/>
            <a:ext cx="5033440" cy="20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4035" indent="-412017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Roboto Condensed Bold"/>
              </a:rPr>
              <a:t>Epochs: </a:t>
            </a:r>
            <a:r>
              <a:rPr lang="en-US" sz="3816">
                <a:solidFill>
                  <a:srgbClr val="F37335"/>
                </a:solidFill>
                <a:latin typeface="Roboto Condensed Bold"/>
              </a:rPr>
              <a:t>1000</a:t>
            </a:r>
          </a:p>
          <a:p>
            <a:pPr algn="just" marL="824035" indent="-412017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Roboto Condensed Bold"/>
              </a:rPr>
              <a:t>Batch size: </a:t>
            </a:r>
            <a:r>
              <a:rPr lang="en-US" sz="3816">
                <a:solidFill>
                  <a:srgbClr val="F37335"/>
                </a:solidFill>
                <a:latin typeface="Roboto Condensed Bold"/>
              </a:rPr>
              <a:t>16</a:t>
            </a:r>
          </a:p>
          <a:p>
            <a:pPr algn="just" marL="824035" indent="-412017" lvl="1">
              <a:lnSpc>
                <a:spcPts val="5343"/>
              </a:lnSpc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Roboto Condensed Bold"/>
              </a:rPr>
              <a:t>Learning Rate:</a:t>
            </a:r>
            <a:r>
              <a:rPr lang="en-US" sz="3816">
                <a:solidFill>
                  <a:srgbClr val="F47C00"/>
                </a:solidFill>
                <a:latin typeface="Roboto Condensed Bold"/>
              </a:rPr>
              <a:t> 0.003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0215" y="3603690"/>
            <a:ext cx="4739085" cy="214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2"/>
              </a:lnSpc>
            </a:pPr>
            <a:r>
              <a:rPr lang="en-US" sz="12473">
                <a:solidFill>
                  <a:srgbClr val="000000"/>
                </a:solidFill>
                <a:latin typeface="Roboto Condensed Bold"/>
              </a:rPr>
              <a:t>Results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81238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0089" y="-1594028"/>
            <a:ext cx="3188056" cy="3188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9910" y="9258300"/>
            <a:ext cx="2790777" cy="27907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229620" y="-113066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18288000" cy="11028641"/>
          </a:xfrm>
          <a:custGeom>
            <a:avLst/>
            <a:gdLst/>
            <a:ahLst/>
            <a:cxnLst/>
            <a:rect r="r" b="b" t="t" l="l"/>
            <a:pathLst>
              <a:path h="11028641" w="18288000">
                <a:moveTo>
                  <a:pt x="0" y="0"/>
                </a:moveTo>
                <a:lnTo>
                  <a:pt x="18288000" y="0"/>
                </a:lnTo>
                <a:lnTo>
                  <a:pt x="18288000" y="11028641"/>
                </a:lnTo>
                <a:lnTo>
                  <a:pt x="0" y="11028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95402" y="-190500"/>
            <a:ext cx="7995488" cy="16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4"/>
              </a:lnSpc>
            </a:pPr>
            <a:r>
              <a:rPr lang="en-US" sz="9331">
                <a:solidFill>
                  <a:srgbClr val="F47C00"/>
                </a:solidFill>
                <a:latin typeface="Roboto Condensed Bold"/>
              </a:rPr>
              <a:t>Overview​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030490" y="9338723"/>
            <a:ext cx="958870" cy="958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18654" y="1823828"/>
            <a:ext cx="10440646" cy="77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My story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Problems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Artificial Intelligence​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  <a:ea typeface="Roboto Condensed Bold"/>
              </a:rPr>
              <a:t>Classifica﻿tion​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  <a:ea typeface="Roboto Condensed Bold"/>
              </a:rPr>
              <a:t>Fea﻿tu﻿re​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Solutions​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Goals​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  <a:ea typeface="Roboto Condensed Bold"/>
              </a:rPr>
              <a:t>Steps to ﻿create the model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Image enhancement​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  <a:ea typeface="Roboto Condensed Bold"/>
              </a:rPr>
              <a:t>Information about the Ai mod﻿el​</a:t>
            </a:r>
          </a:p>
          <a:p>
            <a:pPr algn="l" marL="872457" indent="-436229" lvl="1">
              <a:lnSpc>
                <a:spcPts val="5657"/>
              </a:lnSpc>
              <a:buAutoNum type="arabicPeriod" startAt="1"/>
            </a:pPr>
            <a:r>
              <a:rPr lang="en-US" sz="4041">
                <a:solidFill>
                  <a:srgbClr val="000000"/>
                </a:solidFill>
                <a:latin typeface="Roboto Condensed Bold"/>
              </a:rPr>
              <a:t>Results​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54725" y="285875"/>
            <a:ext cx="20909382" cy="1000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08891">
            <a:off x="-2834183" y="-321773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20182" y="1028700"/>
            <a:ext cx="8884950" cy="888491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0114" t="0" r="-44633" b="-2316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-312202" y="4566768"/>
            <a:ext cx="9138970" cy="170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6912" indent="-528456" lvl="1">
              <a:lnSpc>
                <a:spcPts val="6853"/>
              </a:lnSpc>
              <a:buFont typeface="Arial"/>
              <a:buChar char="•"/>
            </a:pPr>
            <a:r>
              <a:rPr lang="en-US" sz="4895">
                <a:solidFill>
                  <a:srgbClr val="000000"/>
                </a:solidFill>
                <a:latin typeface="Roboto Condensed Bold"/>
              </a:rPr>
              <a:t>Chest X-ray machines</a:t>
            </a:r>
          </a:p>
          <a:p>
            <a:pPr algn="just">
              <a:lnSpc>
                <a:spcPts val="685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312202" y="5838339"/>
            <a:ext cx="9138970" cy="171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6912" indent="-528456" lvl="1">
              <a:lnSpc>
                <a:spcPts val="6853"/>
              </a:lnSpc>
              <a:buFont typeface="Arial"/>
              <a:buChar char="•"/>
            </a:pPr>
            <a:r>
              <a:rPr lang="en-US" sz="4895">
                <a:solidFill>
                  <a:srgbClr val="000000"/>
                </a:solidFill>
                <a:latin typeface="Roboto Condensed Bold"/>
              </a:rPr>
              <a:t>The AI model will </a:t>
            </a:r>
            <a:r>
              <a:rPr lang="en-US" sz="4895">
                <a:solidFill>
                  <a:srgbClr val="F37335"/>
                </a:solidFill>
                <a:latin typeface="Roboto Condensed Bold"/>
              </a:rPr>
              <a:t>tell the doctor</a:t>
            </a:r>
            <a:r>
              <a:rPr lang="en-US" sz="4895">
                <a:solidFill>
                  <a:srgbClr val="000000"/>
                </a:solidFill>
                <a:latin typeface="Roboto Condensed Bold"/>
              </a:rPr>
              <a:t> the 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1724"/>
            <a:ext cx="6487651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Future work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4113" y="695838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3" y="0"/>
                </a:lnTo>
                <a:lnTo>
                  <a:pt x="11109843" y="7494093"/>
                </a:lnTo>
                <a:lnTo>
                  <a:pt x="0" y="7494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73555">
            <a:off x="-1030513" y="-2879792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1205" y="6958382"/>
            <a:ext cx="1864799" cy="2299918"/>
          </a:xfrm>
          <a:custGeom>
            <a:avLst/>
            <a:gdLst/>
            <a:ahLst/>
            <a:cxnLst/>
            <a:rect r="r" b="b" t="t" l="l"/>
            <a:pathLst>
              <a:path h="2299918" w="1864799">
                <a:moveTo>
                  <a:pt x="0" y="0"/>
                </a:moveTo>
                <a:lnTo>
                  <a:pt x="1864798" y="0"/>
                </a:lnTo>
                <a:lnTo>
                  <a:pt x="1864798" y="2299918"/>
                </a:lnTo>
                <a:lnTo>
                  <a:pt x="0" y="2299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13187" y="3972295"/>
            <a:ext cx="1964497" cy="1964497"/>
          </a:xfrm>
          <a:custGeom>
            <a:avLst/>
            <a:gdLst/>
            <a:ahLst/>
            <a:cxnLst/>
            <a:rect r="r" b="b" t="t" l="l"/>
            <a:pathLst>
              <a:path h="1964497" w="1964497">
                <a:moveTo>
                  <a:pt x="0" y="0"/>
                </a:moveTo>
                <a:lnTo>
                  <a:pt x="1964497" y="0"/>
                </a:lnTo>
                <a:lnTo>
                  <a:pt x="1964497" y="1964497"/>
                </a:lnTo>
                <a:lnTo>
                  <a:pt x="0" y="1964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4063" y="7305430"/>
            <a:ext cx="1466784" cy="1952870"/>
          </a:xfrm>
          <a:custGeom>
            <a:avLst/>
            <a:gdLst/>
            <a:ahLst/>
            <a:cxnLst/>
            <a:rect r="r" b="b" t="t" l="l"/>
            <a:pathLst>
              <a:path h="1952870" w="1466784">
                <a:moveTo>
                  <a:pt x="0" y="0"/>
                </a:moveTo>
                <a:lnTo>
                  <a:pt x="1466784" y="0"/>
                </a:lnTo>
                <a:lnTo>
                  <a:pt x="1466784" y="1952870"/>
                </a:lnTo>
                <a:lnTo>
                  <a:pt x="0" y="1952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76955" y="3918510"/>
            <a:ext cx="2725400" cy="2018282"/>
            <a:chOff x="0" y="0"/>
            <a:chExt cx="3633866" cy="2691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97618" y="0"/>
              <a:ext cx="2541631" cy="1691925"/>
            </a:xfrm>
            <a:custGeom>
              <a:avLst/>
              <a:gdLst/>
              <a:ahLst/>
              <a:cxnLst/>
              <a:rect r="r" b="b" t="t" l="l"/>
              <a:pathLst>
                <a:path h="1691925" w="2541631">
                  <a:moveTo>
                    <a:pt x="0" y="0"/>
                  </a:moveTo>
                  <a:lnTo>
                    <a:pt x="2541631" y="0"/>
                  </a:lnTo>
                  <a:lnTo>
                    <a:pt x="2541631" y="1691925"/>
                  </a:lnTo>
                  <a:lnTo>
                    <a:pt x="0" y="1691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052" t="-15236" r="-22130" b="-1917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937680"/>
              <a:ext cx="3633866" cy="753363"/>
            </a:xfrm>
            <a:custGeom>
              <a:avLst/>
              <a:gdLst/>
              <a:ahLst/>
              <a:cxnLst/>
              <a:rect r="r" b="b" t="t" l="l"/>
              <a:pathLst>
                <a:path h="753363" w="3633866">
                  <a:moveTo>
                    <a:pt x="0" y="0"/>
                  </a:moveTo>
                  <a:lnTo>
                    <a:pt x="3633866" y="0"/>
                  </a:lnTo>
                  <a:lnTo>
                    <a:pt x="3633866" y="753362"/>
                  </a:lnTo>
                  <a:lnTo>
                    <a:pt x="0" y="753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987414" y="3859315"/>
            <a:ext cx="1366190" cy="2190457"/>
          </a:xfrm>
          <a:custGeom>
            <a:avLst/>
            <a:gdLst/>
            <a:ahLst/>
            <a:cxnLst/>
            <a:rect r="r" b="b" t="t" l="l"/>
            <a:pathLst>
              <a:path h="2190457" w="1366190">
                <a:moveTo>
                  <a:pt x="0" y="0"/>
                </a:moveTo>
                <a:lnTo>
                  <a:pt x="1366190" y="0"/>
                </a:lnTo>
                <a:lnTo>
                  <a:pt x="1366190" y="2190457"/>
                </a:lnTo>
                <a:lnTo>
                  <a:pt x="0" y="21904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29205" y="7305430"/>
            <a:ext cx="1832782" cy="2135053"/>
            <a:chOff x="0" y="0"/>
            <a:chExt cx="2443710" cy="2846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0538" y="0"/>
              <a:ext cx="1893480" cy="2074824"/>
            </a:xfrm>
            <a:custGeom>
              <a:avLst/>
              <a:gdLst/>
              <a:ahLst/>
              <a:cxnLst/>
              <a:rect r="r" b="b" t="t" l="l"/>
              <a:pathLst>
                <a:path h="2074824" w="1893480">
                  <a:moveTo>
                    <a:pt x="0" y="0"/>
                  </a:moveTo>
                  <a:lnTo>
                    <a:pt x="1893480" y="0"/>
                  </a:lnTo>
                  <a:lnTo>
                    <a:pt x="1893480" y="2074824"/>
                  </a:lnTo>
                  <a:lnTo>
                    <a:pt x="0" y="207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074824"/>
              <a:ext cx="2443710" cy="771913"/>
            </a:xfrm>
            <a:custGeom>
              <a:avLst/>
              <a:gdLst/>
              <a:ahLst/>
              <a:cxnLst/>
              <a:rect r="r" b="b" t="t" l="l"/>
              <a:pathLst>
                <a:path h="771913" w="2443710">
                  <a:moveTo>
                    <a:pt x="0" y="0"/>
                  </a:moveTo>
                  <a:lnTo>
                    <a:pt x="2443710" y="0"/>
                  </a:lnTo>
                  <a:lnTo>
                    <a:pt x="2443710" y="771913"/>
                  </a:lnTo>
                  <a:lnTo>
                    <a:pt x="0" y="771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3492" t="-214182" r="-4499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50577" y="3775722"/>
            <a:ext cx="1917258" cy="2303857"/>
            <a:chOff x="0" y="0"/>
            <a:chExt cx="2556345" cy="3071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03001" y="0"/>
              <a:ext cx="1792840" cy="1792840"/>
            </a:xfrm>
            <a:custGeom>
              <a:avLst/>
              <a:gdLst/>
              <a:ahLst/>
              <a:cxnLst/>
              <a:rect r="r" b="b" t="t" l="l"/>
              <a:pathLst>
                <a:path h="1792840" w="1792840">
                  <a:moveTo>
                    <a:pt x="0" y="0"/>
                  </a:moveTo>
                  <a:lnTo>
                    <a:pt x="1792839" y="0"/>
                  </a:lnTo>
                  <a:lnTo>
                    <a:pt x="1792839" y="1792840"/>
                  </a:lnTo>
                  <a:lnTo>
                    <a:pt x="0" y="179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941119"/>
              <a:ext cx="2556345" cy="1130691"/>
            </a:xfrm>
            <a:custGeom>
              <a:avLst/>
              <a:gdLst/>
              <a:ahLst/>
              <a:cxnLst/>
              <a:rect r="r" b="b" t="t" l="l"/>
              <a:pathLst>
                <a:path h="1130691" w="2556345">
                  <a:moveTo>
                    <a:pt x="0" y="0"/>
                  </a:moveTo>
                  <a:lnTo>
                    <a:pt x="2556345" y="0"/>
                  </a:lnTo>
                  <a:lnTo>
                    <a:pt x="2556345" y="1130691"/>
                  </a:lnTo>
                  <a:lnTo>
                    <a:pt x="0" y="1130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2431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783592" y="3746334"/>
            <a:ext cx="2570258" cy="2396790"/>
            <a:chOff x="0" y="0"/>
            <a:chExt cx="3427011" cy="31957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2871" y="0"/>
              <a:ext cx="1792752" cy="1916750"/>
            </a:xfrm>
            <a:custGeom>
              <a:avLst/>
              <a:gdLst/>
              <a:ahLst/>
              <a:cxnLst/>
              <a:rect r="r" b="b" t="t" l="l"/>
              <a:pathLst>
                <a:path h="1916750" w="1792752">
                  <a:moveTo>
                    <a:pt x="0" y="0"/>
                  </a:moveTo>
                  <a:lnTo>
                    <a:pt x="1792752" y="0"/>
                  </a:lnTo>
                  <a:lnTo>
                    <a:pt x="1792752" y="1916750"/>
                  </a:lnTo>
                  <a:lnTo>
                    <a:pt x="0" y="191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319223"/>
              <a:ext cx="3427011" cy="876497"/>
            </a:xfrm>
            <a:custGeom>
              <a:avLst/>
              <a:gdLst/>
              <a:ahLst/>
              <a:cxnLst/>
              <a:rect r="r" b="b" t="t" l="l"/>
              <a:pathLst>
                <a:path h="876497" w="3427011">
                  <a:moveTo>
                    <a:pt x="0" y="0"/>
                  </a:moveTo>
                  <a:lnTo>
                    <a:pt x="3427011" y="0"/>
                  </a:lnTo>
                  <a:lnTo>
                    <a:pt x="3427011" y="876497"/>
                  </a:lnTo>
                  <a:lnTo>
                    <a:pt x="0" y="876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2093" t="-221456" r="-2082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22054" y="214114"/>
            <a:ext cx="6546763" cy="206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893">
                <a:solidFill>
                  <a:srgbClr val="000000"/>
                </a:solidFill>
                <a:latin typeface="Roboto Condensed Bold"/>
                <a:ea typeface="Roboto Condensed Bold"/>
              </a:rPr>
              <a:t>Technology and tools use﻿d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4063" y="3746334"/>
            <a:ext cx="1365884" cy="2113566"/>
            <a:chOff x="0" y="0"/>
            <a:chExt cx="1821179" cy="28180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74270" y="928772"/>
              <a:ext cx="1259544" cy="1889316"/>
            </a:xfrm>
            <a:custGeom>
              <a:avLst/>
              <a:gdLst/>
              <a:ahLst/>
              <a:cxnLst/>
              <a:rect r="r" b="b" t="t" l="l"/>
              <a:pathLst>
                <a:path h="1889316" w="1259544">
                  <a:moveTo>
                    <a:pt x="0" y="0"/>
                  </a:moveTo>
                  <a:lnTo>
                    <a:pt x="1259544" y="0"/>
                  </a:lnTo>
                  <a:lnTo>
                    <a:pt x="1259544" y="1889316"/>
                  </a:lnTo>
                  <a:lnTo>
                    <a:pt x="0" y="1889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-76200"/>
              <a:ext cx="1821179" cy="910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3"/>
                </a:lnSpc>
              </a:pPr>
              <a:r>
                <a:rPr lang="en-US" sz="4109">
                  <a:solidFill>
                    <a:srgbClr val="000000"/>
                  </a:solidFill>
                  <a:latin typeface="Roboto Condensed Bold"/>
                </a:rPr>
                <a:t>Figma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7459265"/>
            <a:ext cx="2639592" cy="1981218"/>
          </a:xfrm>
          <a:custGeom>
            <a:avLst/>
            <a:gdLst/>
            <a:ahLst/>
            <a:cxnLst/>
            <a:rect r="r" b="b" t="t" l="l"/>
            <a:pathLst>
              <a:path h="1981218" w="2639592">
                <a:moveTo>
                  <a:pt x="0" y="0"/>
                </a:moveTo>
                <a:lnTo>
                  <a:pt x="2639592" y="0"/>
                </a:lnTo>
                <a:lnTo>
                  <a:pt x="2639592" y="1981218"/>
                </a:lnTo>
                <a:lnTo>
                  <a:pt x="0" y="19812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88571">
            <a:off x="-488794" y="-6315842"/>
            <a:ext cx="15074792" cy="10168633"/>
          </a:xfrm>
          <a:custGeom>
            <a:avLst/>
            <a:gdLst/>
            <a:ahLst/>
            <a:cxnLst/>
            <a:rect r="r" b="b" t="t" l="l"/>
            <a:pathLst>
              <a:path h="10168633" w="15074792">
                <a:moveTo>
                  <a:pt x="0" y="0"/>
                </a:moveTo>
                <a:lnTo>
                  <a:pt x="15074793" y="0"/>
                </a:lnTo>
                <a:lnTo>
                  <a:pt x="15074793" y="10168633"/>
                </a:lnTo>
                <a:lnTo>
                  <a:pt x="0" y="10168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40841">
            <a:off x="-4743366" y="7548749"/>
            <a:ext cx="10335734" cy="7183845"/>
          </a:xfrm>
          <a:custGeom>
            <a:avLst/>
            <a:gdLst/>
            <a:ahLst/>
            <a:cxnLst/>
            <a:rect r="r" b="b" t="t" l="l"/>
            <a:pathLst>
              <a:path h="7183845" w="10335734">
                <a:moveTo>
                  <a:pt x="262302" y="0"/>
                </a:moveTo>
                <a:lnTo>
                  <a:pt x="10335734" y="388858"/>
                </a:lnTo>
                <a:lnTo>
                  <a:pt x="10073432" y="7183846"/>
                </a:lnTo>
                <a:lnTo>
                  <a:pt x="0" y="6794988"/>
                </a:lnTo>
                <a:lnTo>
                  <a:pt x="2623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19" t="0" r="-1519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71694" y="1924861"/>
            <a:ext cx="9036976" cy="903694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04924" y="3534885"/>
            <a:ext cx="8705427" cy="371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7"/>
              </a:lnSpc>
            </a:pPr>
            <a:r>
              <a:rPr lang="en-US" sz="21684">
                <a:solidFill>
                  <a:srgbClr val="000000"/>
                </a:solidFill>
                <a:latin typeface="Roboto Condensed Bold"/>
              </a:rPr>
              <a:t>Thanks</a:t>
            </a:r>
            <a:r>
              <a:rPr lang="en-US" sz="21684">
                <a:solidFill>
                  <a:srgbClr val="000000"/>
                </a:solidFill>
                <a:latin typeface="Roboto Condensed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4621441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6909">
            <a:off x="-3295184" y="7069270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53722" y="242538"/>
            <a:ext cx="998876" cy="99887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30490" y="9338723"/>
            <a:ext cx="958870" cy="9588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4204742"/>
            <a:ext cx="18288000" cy="248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  <a:spcBef>
                <a:spcPct val="0"/>
              </a:spcBef>
            </a:pPr>
            <a:r>
              <a:rPr lang="en-US" sz="7134">
                <a:solidFill>
                  <a:srgbClr val="000000"/>
                </a:solidFill>
                <a:latin typeface="Roboto Condensed Bold"/>
              </a:rPr>
              <a:t>How can we </a:t>
            </a:r>
            <a:r>
              <a:rPr lang="en-US" sz="7134">
                <a:solidFill>
                  <a:srgbClr val="F37335"/>
                </a:solidFill>
                <a:latin typeface="Roboto Condensed Bold"/>
              </a:rPr>
              <a:t>save human lives</a:t>
            </a:r>
            <a:r>
              <a:rPr lang="en-US" sz="7134">
                <a:solidFill>
                  <a:srgbClr val="000000"/>
                </a:solidFill>
                <a:latin typeface="Roboto Condensed Bold"/>
              </a:rPr>
              <a:t> through artificial intelligence?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364313" y="6157379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04379" y="-4235892"/>
            <a:ext cx="11109843" cy="7494094"/>
          </a:xfrm>
          <a:custGeom>
            <a:avLst/>
            <a:gdLst/>
            <a:ahLst/>
            <a:cxnLst/>
            <a:rect r="r" b="b" t="t" l="l"/>
            <a:pathLst>
              <a:path h="7494094" w="11109843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2935534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823947" y="1250060"/>
            <a:ext cx="9036976" cy="903694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0443" r="0" b="-4726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2279" y="31724"/>
            <a:ext cx="451036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My story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723" y="3984205"/>
            <a:ext cx="7683692" cy="12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42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Roboto Condensed Bold"/>
              </a:rPr>
              <a:t>Abu El maaty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10581" y="6720196"/>
            <a:ext cx="9488299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The best person in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my life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0581" y="5663755"/>
            <a:ext cx="9488299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This is my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grandfather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823947" y="1250060"/>
            <a:ext cx="9036976" cy="903694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446" t="-26369" r="-13521" b="-12637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1723" y="3984205"/>
            <a:ext cx="7683692" cy="12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42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Roboto Condensed Bold"/>
              </a:rPr>
              <a:t>Abu El maaty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10581" y="6720196"/>
            <a:ext cx="9488299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The best person in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my life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10581" y="5663755"/>
            <a:ext cx="9488299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This is my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grandfather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76909">
            <a:off x="-2935534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279" y="31724"/>
            <a:ext cx="451036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My story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77718" y="1028700"/>
            <a:ext cx="9036976" cy="903694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076909">
            <a:off x="-2935534" y="-3432156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136" y="4472875"/>
            <a:ext cx="9488299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Feeling of </a:t>
            </a:r>
            <a:r>
              <a:rPr lang="en-US" sz="5060">
                <a:solidFill>
                  <a:srgbClr val="F47C00"/>
                </a:solidFill>
                <a:latin typeface="Roboto Condensed Bold"/>
              </a:rPr>
              <a:t>helplessness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136" y="5613079"/>
            <a:ext cx="10299111" cy="176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My grandfather died on</a:t>
            </a:r>
          </a:p>
          <a:p>
            <a:pPr algn="just">
              <a:lnSpc>
                <a:spcPts val="7085"/>
              </a:lnSpc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      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2018/3/3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279" y="31724"/>
            <a:ext cx="451036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My story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88913" y="-3602189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9047" y="5965210"/>
            <a:ext cx="7683692" cy="12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42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Roboto Condensed Bold"/>
              </a:rPr>
              <a:t>Doctor </a:t>
            </a:r>
            <a:r>
              <a:rPr lang="en-US" sz="7244">
                <a:solidFill>
                  <a:srgbClr val="F37335"/>
                </a:solidFill>
                <a:latin typeface="Roboto Condensed Bold"/>
              </a:rPr>
              <a:t>Human error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313284" y="7491373"/>
            <a:ext cx="9184249" cy="176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Work for more than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12 hours</a:t>
            </a:r>
          </a:p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Lack of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concentration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047" y="3836096"/>
            <a:ext cx="9843034" cy="8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85"/>
              </a:lnSpc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The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main problem</a:t>
            </a:r>
            <a:r>
              <a:rPr lang="en-US" sz="5060">
                <a:solidFill>
                  <a:srgbClr val="000000"/>
                </a:solidFill>
                <a:latin typeface="Roboto Condensed Bold"/>
              </a:rPr>
              <a:t> was not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pneumonia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324" y="31724"/>
            <a:ext cx="437227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Problem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612081" y="1028700"/>
            <a:ext cx="9036976" cy="903694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8133" t="0" r="-1523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76909">
            <a:off x="-3188913" y="-3602189"/>
            <a:ext cx="9540441" cy="6435461"/>
          </a:xfrm>
          <a:custGeom>
            <a:avLst/>
            <a:gdLst/>
            <a:ahLst/>
            <a:cxnLst/>
            <a:rect r="r" b="b" t="t" l="l"/>
            <a:pathLst>
              <a:path h="6435461" w="954044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324" y="4287161"/>
            <a:ext cx="8874571" cy="12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42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Roboto Condensed Bold"/>
              </a:rPr>
              <a:t>This is the year 2018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40249" y="6416147"/>
            <a:ext cx="9184249" cy="176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This is the year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2018</a:t>
            </a:r>
          </a:p>
          <a:p>
            <a:pPr algn="just" marL="1092660" indent="-546330" lvl="1">
              <a:lnSpc>
                <a:spcPts val="7085"/>
              </a:lnSpc>
              <a:buFont typeface="Arial"/>
              <a:buChar char="•"/>
            </a:pPr>
            <a:r>
              <a:rPr lang="en-US" sz="5060">
                <a:solidFill>
                  <a:srgbClr val="000000"/>
                </a:solidFill>
                <a:latin typeface="Roboto Condensed Bold"/>
              </a:rPr>
              <a:t>From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2021 </a:t>
            </a:r>
            <a:r>
              <a:rPr lang="en-US" sz="5060">
                <a:solidFill>
                  <a:srgbClr val="000000"/>
                </a:solidFill>
                <a:latin typeface="Roboto Condensed Bold"/>
              </a:rPr>
              <a:t>to </a:t>
            </a:r>
            <a:r>
              <a:rPr lang="en-US" sz="5060">
                <a:solidFill>
                  <a:srgbClr val="F37335"/>
                </a:solidFill>
                <a:latin typeface="Roboto Condensed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1324" y="31724"/>
            <a:ext cx="4372272" cy="17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2"/>
              </a:lnSpc>
            </a:pPr>
            <a:r>
              <a:rPr lang="en-US" sz="10230">
                <a:solidFill>
                  <a:srgbClr val="000000"/>
                </a:solidFill>
                <a:latin typeface="Roboto Condensed Bold"/>
              </a:rPr>
              <a:t>Problem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23947" y="1250060"/>
            <a:ext cx="9036976" cy="903694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684" t="0" r="-21684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DAGClam7UDU</dc:identifier>
  <dcterms:modified xsi:type="dcterms:W3CDTF">2011-08-01T06:04:30Z</dcterms:modified>
  <cp:revision>1</cp:revision>
  <dc:title>Chest Check</dc:title>
</cp:coreProperties>
</file>